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302" r:id="rId3"/>
    <p:sldId id="303" r:id="rId4"/>
    <p:sldId id="300" r:id="rId5"/>
    <p:sldId id="301" r:id="rId6"/>
    <p:sldId id="281" r:id="rId7"/>
    <p:sldId id="291" r:id="rId8"/>
    <p:sldId id="285" r:id="rId9"/>
    <p:sldId id="306" r:id="rId10"/>
    <p:sldId id="304" r:id="rId11"/>
    <p:sldId id="309" r:id="rId12"/>
    <p:sldId id="282" r:id="rId13"/>
    <p:sldId id="275" r:id="rId14"/>
    <p:sldId id="258" r:id="rId15"/>
    <p:sldId id="260" r:id="rId16"/>
    <p:sldId id="268" r:id="rId17"/>
    <p:sldId id="269" r:id="rId18"/>
    <p:sldId id="277" r:id="rId19"/>
    <p:sldId id="265" r:id="rId20"/>
    <p:sldId id="295" r:id="rId21"/>
    <p:sldId id="273" r:id="rId22"/>
    <p:sldId id="270" r:id="rId23"/>
    <p:sldId id="290" r:id="rId24"/>
    <p:sldId id="296" r:id="rId25"/>
    <p:sldId id="307" r:id="rId26"/>
    <p:sldId id="27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7F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976"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35D81-ED63-974C-A638-1A7DF3411152}" type="datetimeFigureOut">
              <a:rPr lang="en-US" smtClean="0"/>
              <a:t>20/05/15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93909-795A-EF49-8B1C-98B0DD73DD09}" type="slidenum">
              <a:rPr lang="en-US" smtClean="0"/>
              <a:t>‹#›</a:t>
            </a:fld>
            <a:endParaRPr lang="en-US"/>
          </a:p>
        </p:txBody>
      </p:sp>
    </p:spTree>
    <p:extLst>
      <p:ext uri="{BB962C8B-B14F-4D97-AF65-F5344CB8AC3E}">
        <p14:creationId xmlns:p14="http://schemas.microsoft.com/office/powerpoint/2010/main" val="183361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1</a:t>
            </a:fld>
            <a:endParaRPr lang="en-US"/>
          </a:p>
        </p:txBody>
      </p:sp>
    </p:spTree>
    <p:extLst>
      <p:ext uri="{BB962C8B-B14F-4D97-AF65-F5344CB8AC3E}">
        <p14:creationId xmlns:p14="http://schemas.microsoft.com/office/powerpoint/2010/main" val="423338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Risks are great</a:t>
            </a:r>
          </a:p>
          <a:p>
            <a:r>
              <a:rPr lang="en-US" dirty="0" smtClean="0"/>
              <a:t>Solutions</a:t>
            </a:r>
            <a:r>
              <a:rPr lang="en-US" baseline="0" dirty="0" smtClean="0"/>
              <a:t> are complicated</a:t>
            </a:r>
          </a:p>
          <a:p>
            <a:r>
              <a:rPr lang="en-US" baseline="0" dirty="0" smtClean="0"/>
              <a:t>Interdisciplinary</a:t>
            </a:r>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2</a:t>
            </a:fld>
            <a:endParaRPr lang="en-US"/>
          </a:p>
        </p:txBody>
      </p:sp>
    </p:spTree>
    <p:extLst>
      <p:ext uri="{BB962C8B-B14F-4D97-AF65-F5344CB8AC3E}">
        <p14:creationId xmlns:p14="http://schemas.microsoft.com/office/powerpoint/2010/main" val="35191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6</a:t>
            </a:fld>
            <a:endParaRPr lang="en-US"/>
          </a:p>
        </p:txBody>
      </p:sp>
    </p:spTree>
    <p:extLst>
      <p:ext uri="{BB962C8B-B14F-4D97-AF65-F5344CB8AC3E}">
        <p14:creationId xmlns:p14="http://schemas.microsoft.com/office/powerpoint/2010/main" val="243557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a:t>
            </a:r>
            <a:r>
              <a:rPr lang="en-US" baseline="0" dirty="0" smtClean="0"/>
              <a:t> referential elections</a:t>
            </a:r>
          </a:p>
          <a:p>
            <a:r>
              <a:rPr lang="en-US" baseline="0" dirty="0" smtClean="0"/>
              <a:t>Let’s look at internet elections</a:t>
            </a:r>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12</a:t>
            </a:fld>
            <a:endParaRPr lang="en-US"/>
          </a:p>
        </p:txBody>
      </p:sp>
    </p:spTree>
    <p:extLst>
      <p:ext uri="{BB962C8B-B14F-4D97-AF65-F5344CB8AC3E}">
        <p14:creationId xmlns:p14="http://schemas.microsoft.com/office/powerpoint/2010/main" val="249374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it so complicated?</a:t>
            </a:r>
            <a:endParaRPr lang="en-US" dirty="0"/>
          </a:p>
        </p:txBody>
      </p:sp>
      <p:sp>
        <p:nvSpPr>
          <p:cNvPr id="4" name="Slide Number Placeholder 3"/>
          <p:cNvSpPr>
            <a:spLocks noGrp="1"/>
          </p:cNvSpPr>
          <p:nvPr>
            <p:ph type="sldNum" sz="quarter" idx="10"/>
          </p:nvPr>
        </p:nvSpPr>
        <p:spPr/>
        <p:txBody>
          <a:bodyPr/>
          <a:lstStyle/>
          <a:p>
            <a:fld id="{D6BC6E18-CC48-2C4A-860C-C8B974D2750A}" type="slidenum">
              <a:rPr lang="en-US" smtClean="0"/>
              <a:t>13</a:t>
            </a:fld>
            <a:endParaRPr lang="en-US"/>
          </a:p>
        </p:txBody>
      </p:sp>
    </p:spTree>
    <p:extLst>
      <p:ext uri="{BB962C8B-B14F-4D97-AF65-F5344CB8AC3E}">
        <p14:creationId xmlns:p14="http://schemas.microsoft.com/office/powerpoint/2010/main" val="327098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only so few countries? </a:t>
            </a:r>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14</a:t>
            </a:fld>
            <a:endParaRPr lang="en-US"/>
          </a:p>
        </p:txBody>
      </p:sp>
    </p:spTree>
    <p:extLst>
      <p:ext uri="{BB962C8B-B14F-4D97-AF65-F5344CB8AC3E}">
        <p14:creationId xmlns:p14="http://schemas.microsoft.com/office/powerpoint/2010/main" val="50374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Electoral Management Bodies need to manage risk!</a:t>
            </a:r>
          </a:p>
          <a:p>
            <a:endParaRPr lang="en-US" dirty="0"/>
          </a:p>
        </p:txBody>
      </p:sp>
      <p:sp>
        <p:nvSpPr>
          <p:cNvPr id="4" name="Slide Number Placeholder 3"/>
          <p:cNvSpPr>
            <a:spLocks noGrp="1"/>
          </p:cNvSpPr>
          <p:nvPr>
            <p:ph type="sldNum" sz="quarter" idx="10"/>
          </p:nvPr>
        </p:nvSpPr>
        <p:spPr/>
        <p:txBody>
          <a:bodyPr/>
          <a:lstStyle/>
          <a:p>
            <a:fld id="{8DB93909-795A-EF49-8B1C-98B0DD73DD09}" type="slidenum">
              <a:rPr lang="en-US" smtClean="0"/>
              <a:t>15</a:t>
            </a:fld>
            <a:endParaRPr lang="en-US"/>
          </a:p>
        </p:txBody>
      </p:sp>
    </p:spTree>
    <p:extLst>
      <p:ext uri="{BB962C8B-B14F-4D97-AF65-F5344CB8AC3E}">
        <p14:creationId xmlns:p14="http://schemas.microsoft.com/office/powerpoint/2010/main" val="318426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understood</a:t>
            </a:r>
          </a:p>
          <a:p>
            <a:r>
              <a:rPr lang="en-US" dirty="0" smtClean="0"/>
              <a:t>Mitigated</a:t>
            </a:r>
          </a:p>
          <a:p>
            <a:r>
              <a:rPr lang="en-US" dirty="0" smtClean="0"/>
              <a:t>Risk registers</a:t>
            </a:r>
          </a:p>
          <a:p>
            <a:r>
              <a:rPr lang="en-US" dirty="0" smtClean="0"/>
              <a:t>Backup plans</a:t>
            </a:r>
          </a:p>
          <a:p>
            <a:endParaRPr lang="en-US" dirty="0" smtClean="0">
              <a:solidFill>
                <a:srgbClr val="FF0000"/>
              </a:solidFill>
            </a:endParaRPr>
          </a:p>
          <a:p>
            <a:r>
              <a:rPr lang="en-US" dirty="0" smtClean="0">
                <a:solidFill>
                  <a:srgbClr val="FF0000"/>
                </a:solidFill>
              </a:rPr>
              <a:t>Not so well understood</a:t>
            </a:r>
          </a:p>
          <a:p>
            <a:r>
              <a:rPr lang="en-US" dirty="0" smtClean="0">
                <a:solidFill>
                  <a:srgbClr val="FF0000"/>
                </a:solidFill>
              </a:rPr>
              <a:t>Often outsourced</a:t>
            </a:r>
          </a:p>
          <a:p>
            <a:r>
              <a:rPr lang="en-US" dirty="0" smtClean="0">
                <a:solidFill>
                  <a:srgbClr val="FF0000"/>
                </a:solidFill>
              </a:rPr>
              <a:t>New risks introduced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8652CF1-B128-7E44-9B63-B731BB084CAC}" type="slidenum">
              <a:rPr lang="en-US" smtClean="0"/>
              <a:t>16</a:t>
            </a:fld>
            <a:endParaRPr lang="en-US"/>
          </a:p>
        </p:txBody>
      </p:sp>
    </p:spTree>
    <p:extLst>
      <p:ext uri="{BB962C8B-B14F-4D97-AF65-F5344CB8AC3E}">
        <p14:creationId xmlns:p14="http://schemas.microsoft.com/office/powerpoint/2010/main" val="3593105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required by the draft </a:t>
            </a:r>
            <a:r>
              <a:rPr lang="en-US" smtClean="0"/>
              <a:t>law</a:t>
            </a:r>
            <a:r>
              <a:rPr lang="en-US" baseline="0" smtClean="0"/>
              <a:t> proposal</a:t>
            </a:r>
            <a:r>
              <a:rPr lang="en-US" smtClean="0"/>
              <a:t> L133</a:t>
            </a:r>
            <a:endParaRPr lang="en-US"/>
          </a:p>
        </p:txBody>
      </p:sp>
      <p:sp>
        <p:nvSpPr>
          <p:cNvPr id="4" name="Slide Number Placeholder 3"/>
          <p:cNvSpPr>
            <a:spLocks noGrp="1"/>
          </p:cNvSpPr>
          <p:nvPr>
            <p:ph type="sldNum" sz="quarter" idx="10"/>
          </p:nvPr>
        </p:nvSpPr>
        <p:spPr/>
        <p:txBody>
          <a:bodyPr/>
          <a:lstStyle/>
          <a:p>
            <a:fld id="{8DB93909-795A-EF49-8B1C-98B0DD73DD09}" type="slidenum">
              <a:rPr lang="en-US" smtClean="0"/>
              <a:t>24</a:t>
            </a:fld>
            <a:endParaRPr lang="en-US"/>
          </a:p>
        </p:txBody>
      </p:sp>
    </p:spTree>
    <p:extLst>
      <p:ext uri="{BB962C8B-B14F-4D97-AF65-F5344CB8AC3E}">
        <p14:creationId xmlns:p14="http://schemas.microsoft.com/office/powerpoint/2010/main" val="424635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EB2D139B-C27E-C44A-BA6D-D6D90CA25097}" type="datetimeFigureOut">
              <a:rPr lang="en-US" smtClean="0"/>
              <a:t>20/05/15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323045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EB2D139B-C27E-C44A-BA6D-D6D90CA25097}" type="datetimeFigureOut">
              <a:rPr lang="en-US" smtClean="0"/>
              <a:t>20/05/15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395540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EB2D139B-C27E-C44A-BA6D-D6D90CA25097}" type="datetimeFigureOut">
              <a:rPr lang="en-US" smtClean="0"/>
              <a:t>20/05/15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3091805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EB2D139B-C27E-C44A-BA6D-D6D90CA25097}" type="datetimeFigureOut">
              <a:rPr lang="en-US" smtClean="0"/>
              <a:t>20/05/15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246666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EB2D139B-C27E-C44A-BA6D-D6D90CA25097}" type="datetimeFigureOut">
              <a:rPr lang="en-US" smtClean="0"/>
              <a:t>20/05/15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86567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p:txBody>
          <a:bodyPr/>
          <a:lstStyle/>
          <a:p>
            <a:fld id="{EB2D139B-C27E-C44A-BA6D-D6D90CA25097}" type="datetimeFigureOut">
              <a:rPr lang="en-US" smtClean="0"/>
              <a:t>20/05/15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404237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p:txBody>
          <a:bodyPr/>
          <a:lstStyle/>
          <a:p>
            <a:fld id="{EB2D139B-C27E-C44A-BA6D-D6D90CA25097}" type="datetimeFigureOut">
              <a:rPr lang="en-US" smtClean="0"/>
              <a:t>20/05/15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384604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EB2D139B-C27E-C44A-BA6D-D6D90CA25097}" type="datetimeFigureOut">
              <a:rPr lang="en-US" smtClean="0"/>
              <a:t>20/05/15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228172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D139B-C27E-C44A-BA6D-D6D90CA25097}" type="datetimeFigureOut">
              <a:rPr lang="en-US" smtClean="0"/>
              <a:t>20/05/15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2004967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EB2D139B-C27E-C44A-BA6D-D6D90CA25097}" type="datetimeFigureOut">
              <a:rPr lang="en-US" smtClean="0"/>
              <a:t>20/05/15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423129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EB2D139B-C27E-C44A-BA6D-D6D90CA25097}" type="datetimeFigureOut">
              <a:rPr lang="en-US" smtClean="0"/>
              <a:t>20/05/15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0A13F-9874-D94B-818B-033F1C985E15}" type="slidenum">
              <a:rPr lang="en-US" smtClean="0"/>
              <a:t>‹#›</a:t>
            </a:fld>
            <a:endParaRPr lang="en-US"/>
          </a:p>
        </p:txBody>
      </p:sp>
    </p:spTree>
    <p:extLst>
      <p:ext uri="{BB962C8B-B14F-4D97-AF65-F5344CB8AC3E}">
        <p14:creationId xmlns:p14="http://schemas.microsoft.com/office/powerpoint/2010/main" val="3025704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D139B-C27E-C44A-BA6D-D6D90CA25097}" type="datetimeFigureOut">
              <a:rPr lang="en-US" smtClean="0"/>
              <a:t>20/05/15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0A13F-9874-D94B-818B-033F1C985E15}" type="slidenum">
              <a:rPr lang="en-US" smtClean="0"/>
              <a:t>‹#›</a:t>
            </a:fld>
            <a:endParaRPr lang="en-US"/>
          </a:p>
        </p:txBody>
      </p:sp>
    </p:spTree>
    <p:extLst>
      <p:ext uri="{BB962C8B-B14F-4D97-AF65-F5344CB8AC3E}">
        <p14:creationId xmlns:p14="http://schemas.microsoft.com/office/powerpoint/2010/main" val="1223717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agora-parl.org"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blip>
          <a:stretch>
            <a:fillRect/>
          </a:stretch>
        </p:blipFill>
        <p:spPr>
          <a:xfrm>
            <a:off x="0" y="1470026"/>
            <a:ext cx="9144000" cy="4449001"/>
          </a:xfrm>
          <a:prstGeom prst="rect">
            <a:avLst/>
          </a:prstGeom>
        </p:spPr>
      </p:pic>
      <p:sp>
        <p:nvSpPr>
          <p:cNvPr id="2" name="Title 1"/>
          <p:cNvSpPr>
            <a:spLocks noGrp="1"/>
          </p:cNvSpPr>
          <p:nvPr>
            <p:ph type="ctrTitle"/>
          </p:nvPr>
        </p:nvSpPr>
        <p:spPr>
          <a:xfrm>
            <a:off x="685800" y="0"/>
            <a:ext cx="7772400" cy="1470025"/>
          </a:xfrm>
        </p:spPr>
        <p:txBody>
          <a:bodyPr/>
          <a:lstStyle/>
          <a:p>
            <a:r>
              <a:rPr lang="en-US" dirty="0" smtClean="0"/>
              <a:t>Securing Digital Democracy</a:t>
            </a:r>
            <a:endParaRPr lang="en-US" dirty="0"/>
          </a:p>
        </p:txBody>
      </p:sp>
      <p:sp>
        <p:nvSpPr>
          <p:cNvPr id="5" name="TextBox 4"/>
          <p:cNvSpPr txBox="1"/>
          <p:nvPr/>
        </p:nvSpPr>
        <p:spPr>
          <a:xfrm>
            <a:off x="215280" y="6069693"/>
            <a:ext cx="8928720" cy="523220"/>
          </a:xfrm>
          <a:prstGeom prst="rect">
            <a:avLst/>
          </a:prstGeom>
          <a:noFill/>
        </p:spPr>
        <p:txBody>
          <a:bodyPr wrap="square" rtlCol="0">
            <a:spAutoFit/>
          </a:bodyPr>
          <a:lstStyle/>
          <a:p>
            <a:r>
              <a:rPr lang="en-US" sz="2800" dirty="0" smtClean="0"/>
              <a:t>Carsten Schürmann, </a:t>
            </a:r>
            <a:r>
              <a:rPr lang="en-US" sz="2800" dirty="0" err="1" smtClean="0"/>
              <a:t>DemTech</a:t>
            </a:r>
            <a:r>
              <a:rPr lang="en-US" sz="2800" dirty="0" smtClean="0"/>
              <a:t>, IT University of Copenhagen</a:t>
            </a:r>
          </a:p>
        </p:txBody>
      </p:sp>
    </p:spTree>
    <p:extLst>
      <p:ext uri="{BB962C8B-B14F-4D97-AF65-F5344CB8AC3E}">
        <p14:creationId xmlns:p14="http://schemas.microsoft.com/office/powerpoint/2010/main" val="25410946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6247" b="-26247"/>
          <a:stretch/>
        </p:blipFill>
        <p:spPr>
          <a:xfrm>
            <a:off x="-708526" y="1206500"/>
            <a:ext cx="10737438" cy="8053079"/>
          </a:xfrm>
          <a:prstGeom prst="rect">
            <a:avLst/>
          </a:prstGeom>
        </p:spPr>
      </p:pic>
      <p:sp>
        <p:nvSpPr>
          <p:cNvPr id="4" name="Title 3"/>
          <p:cNvSpPr>
            <a:spLocks noGrp="1"/>
          </p:cNvSpPr>
          <p:nvPr>
            <p:ph type="title"/>
          </p:nvPr>
        </p:nvSpPr>
        <p:spPr/>
        <p:txBody>
          <a:bodyPr/>
          <a:lstStyle/>
          <a:p>
            <a:r>
              <a:rPr lang="en-US" dirty="0" smtClean="0"/>
              <a:t>The Voting Process</a:t>
            </a:r>
            <a:endParaRPr lang="en-US" dirty="0"/>
          </a:p>
        </p:txBody>
      </p:sp>
      <p:sp>
        <p:nvSpPr>
          <p:cNvPr id="5" name="Up Arrow 4"/>
          <p:cNvSpPr/>
          <p:nvPr/>
        </p:nvSpPr>
        <p:spPr>
          <a:xfrm rot="12125772">
            <a:off x="4729074" y="1242005"/>
            <a:ext cx="1067419" cy="1513117"/>
          </a:xfrm>
          <a:prstGeom prst="upArrow">
            <a:avLst/>
          </a:prstGeom>
          <a:solidFill>
            <a:srgbClr val="FF0000">
              <a:alpha val="5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54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Voting Technology</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473326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202650"/>
            <a:ext cx="4648200" cy="706065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sz="half" idx="2"/>
          </p:nvPr>
        </p:nvPicPr>
        <p:blipFill>
          <a:blip r:embed="rId3"/>
          <a:srcRect t="7049" b="7049"/>
          <a:stretch>
            <a:fillRect/>
          </a:stretch>
        </p:blipFill>
        <p:spPr>
          <a:xfrm>
            <a:off x="4593956" y="702519"/>
            <a:ext cx="4350747" cy="5369482"/>
          </a:xfrm>
        </p:spPr>
      </p:pic>
      <p:sp>
        <p:nvSpPr>
          <p:cNvPr id="4" name="Title 3"/>
          <p:cNvSpPr>
            <a:spLocks noGrp="1"/>
          </p:cNvSpPr>
          <p:nvPr>
            <p:ph type="title"/>
          </p:nvPr>
        </p:nvSpPr>
        <p:spPr>
          <a:xfrm>
            <a:off x="457200" y="274638"/>
            <a:ext cx="4136756" cy="1143000"/>
          </a:xfrm>
        </p:spPr>
        <p:txBody>
          <a:bodyPr>
            <a:normAutofit fontScale="90000"/>
          </a:bodyPr>
          <a:lstStyle/>
          <a:p>
            <a:r>
              <a:rPr lang="en-US" dirty="0" smtClean="0"/>
              <a:t>Electronic Voting in Denmark</a:t>
            </a:r>
            <a:endParaRPr lang="en-US" dirty="0"/>
          </a:p>
        </p:txBody>
      </p:sp>
      <p:sp>
        <p:nvSpPr>
          <p:cNvPr id="7" name="Content Placeholder 6"/>
          <p:cNvSpPr>
            <a:spLocks noGrp="1"/>
          </p:cNvSpPr>
          <p:nvPr>
            <p:ph sz="half" idx="1"/>
          </p:nvPr>
        </p:nvSpPr>
        <p:spPr>
          <a:xfrm>
            <a:off x="457200" y="2100069"/>
            <a:ext cx="4038600" cy="4525963"/>
          </a:xfrm>
        </p:spPr>
        <p:txBody>
          <a:bodyPr/>
          <a:lstStyle/>
          <a:p>
            <a:pPr marL="0" indent="0">
              <a:buNone/>
            </a:pPr>
            <a:r>
              <a:rPr lang="en-US" dirty="0" smtClean="0"/>
              <a:t>L-132                        [12/13]</a:t>
            </a:r>
          </a:p>
          <a:p>
            <a:endParaRPr lang="en-US" dirty="0" smtClean="0"/>
          </a:p>
          <a:p>
            <a:r>
              <a:rPr lang="en-US" dirty="0" smtClean="0"/>
              <a:t>Intended to authorize the use of electronic voting machines</a:t>
            </a:r>
          </a:p>
          <a:p>
            <a:r>
              <a:rPr lang="en-US" dirty="0" smtClean="0"/>
              <a:t>No internet elections</a:t>
            </a:r>
          </a:p>
          <a:p>
            <a:endParaRPr lang="en-US" dirty="0" smtClean="0"/>
          </a:p>
          <a:p>
            <a:pPr marL="0" indent="0">
              <a:buNone/>
            </a:pPr>
            <a:r>
              <a:rPr lang="en-US" dirty="0" smtClean="0"/>
              <a:t>No majority in </a:t>
            </a:r>
            <a:r>
              <a:rPr lang="en-US" dirty="0" err="1" smtClean="0"/>
              <a:t>Folketinget</a:t>
            </a:r>
            <a:endParaRPr lang="en-US" dirty="0" smtClean="0"/>
          </a:p>
          <a:p>
            <a:endParaRPr lang="en-US" dirty="0" smtClean="0"/>
          </a:p>
          <a:p>
            <a:endParaRPr lang="en-US" dirty="0"/>
          </a:p>
        </p:txBody>
      </p:sp>
    </p:spTree>
    <p:extLst>
      <p:ext uri="{BB962C8B-B14F-4D97-AF65-F5344CB8AC3E}">
        <p14:creationId xmlns:p14="http://schemas.microsoft.com/office/powerpoint/2010/main" val="1722454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67564" y="1501252"/>
            <a:ext cx="7134399" cy="37046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24328" y="1491327"/>
            <a:ext cx="632624" cy="423200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Technical Challenge</a:t>
            </a:r>
            <a:endParaRPr lang="en-US" dirty="0"/>
          </a:p>
        </p:txBody>
      </p:sp>
      <p:pic>
        <p:nvPicPr>
          <p:cNvPr id="6" name="Content Placeholder 5"/>
          <p:cNvPicPr>
            <a:picLocks noGrp="1" noChangeAspect="1"/>
          </p:cNvPicPr>
          <p:nvPr>
            <p:ph idx="1"/>
          </p:nvPr>
        </p:nvPicPr>
        <p:blipFill rotWithShape="1">
          <a:blip r:embed="rId3"/>
          <a:srcRect l="45450" r="275" b="14680"/>
          <a:stretch/>
        </p:blipFill>
        <p:spPr>
          <a:xfrm>
            <a:off x="1338130" y="1871714"/>
            <a:ext cx="6386775" cy="3861542"/>
          </a:xfrm>
        </p:spPr>
      </p:pic>
      <p:sp>
        <p:nvSpPr>
          <p:cNvPr id="7" name="Oval 6"/>
          <p:cNvSpPr/>
          <p:nvPr/>
        </p:nvSpPr>
        <p:spPr>
          <a:xfrm>
            <a:off x="2678132" y="3296248"/>
            <a:ext cx="1533827" cy="11443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Secrecy</a:t>
            </a:r>
            <a:endParaRPr lang="en-US" dirty="0"/>
          </a:p>
        </p:txBody>
      </p:sp>
      <p:sp>
        <p:nvSpPr>
          <p:cNvPr id="9" name="Oval 8"/>
          <p:cNvSpPr/>
          <p:nvPr/>
        </p:nvSpPr>
        <p:spPr>
          <a:xfrm>
            <a:off x="4860032" y="3296248"/>
            <a:ext cx="1428183" cy="11443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Integrity</a:t>
            </a:r>
            <a:endParaRPr lang="en-US" dirty="0"/>
          </a:p>
        </p:txBody>
      </p:sp>
      <p:sp>
        <p:nvSpPr>
          <p:cNvPr id="10" name="Rectangle 9"/>
          <p:cNvSpPr/>
          <p:nvPr/>
        </p:nvSpPr>
        <p:spPr>
          <a:xfrm>
            <a:off x="1043609" y="1501252"/>
            <a:ext cx="864096" cy="422207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43609" y="5538100"/>
            <a:ext cx="7113343" cy="37046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83649" y="1501252"/>
            <a:ext cx="6818314" cy="4448028"/>
          </a:xfrm>
          <a:prstGeom prst="ellipse">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06082" y="5093268"/>
            <a:ext cx="864096" cy="63006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6857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National Binding Internet Elections</a:t>
            </a:r>
            <a:endParaRPr lang="en-US" dirty="0"/>
          </a:p>
        </p:txBody>
      </p:sp>
      <p:pic>
        <p:nvPicPr>
          <p:cNvPr id="4" name="Content Placeholder 3"/>
          <p:cNvPicPr>
            <a:picLocks noChangeAspect="1"/>
          </p:cNvPicPr>
          <p:nvPr/>
        </p:nvPicPr>
        <p:blipFill>
          <a:blip r:embed="rId3"/>
          <a:srcRect l="-6340" r="-6340"/>
          <a:stretch>
            <a:fillRect/>
          </a:stretch>
        </p:blipFill>
        <p:spPr>
          <a:xfrm>
            <a:off x="-516671" y="1417639"/>
            <a:ext cx="10225928" cy="5440362"/>
          </a:xfrm>
          <a:prstGeom prst="rect">
            <a:avLst/>
          </a:prstGeom>
        </p:spPr>
      </p:pic>
    </p:spTree>
    <p:extLst>
      <p:ext uri="{BB962C8B-B14F-4D97-AF65-F5344CB8AC3E}">
        <p14:creationId xmlns:p14="http://schemas.microsoft.com/office/powerpoint/2010/main" val="4922952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and More Countries Consider It!</a:t>
            </a:r>
            <a:endParaRPr lang="en-US" dirty="0"/>
          </a:p>
        </p:txBody>
      </p:sp>
      <p:sp>
        <p:nvSpPr>
          <p:cNvPr id="3" name="Content Placeholder 2"/>
          <p:cNvSpPr>
            <a:spLocks noGrp="1"/>
          </p:cNvSpPr>
          <p:nvPr>
            <p:ph sz="half" idx="1"/>
          </p:nvPr>
        </p:nvSpPr>
        <p:spPr/>
        <p:txBody>
          <a:bodyPr>
            <a:normAutofit/>
          </a:bodyPr>
          <a:lstStyle/>
          <a:p>
            <a:r>
              <a:rPr lang="en-US" dirty="0" smtClean="0"/>
              <a:t>Geographic challenges</a:t>
            </a:r>
          </a:p>
          <a:p>
            <a:r>
              <a:rPr lang="en-US" dirty="0" smtClean="0"/>
              <a:t>Inclusion of eligible voters living abroad</a:t>
            </a:r>
          </a:p>
          <a:p>
            <a:r>
              <a:rPr lang="en-US" dirty="0" smtClean="0"/>
              <a:t>Hope for increased voter turnout</a:t>
            </a:r>
          </a:p>
          <a:p>
            <a:r>
              <a:rPr lang="en-US" dirty="0" smtClean="0"/>
              <a:t>Hope to encourage young voters to vote</a:t>
            </a:r>
          </a:p>
          <a:p>
            <a:r>
              <a:rPr lang="en-US" dirty="0" smtClean="0"/>
              <a:t>Cost saving</a:t>
            </a:r>
          </a:p>
          <a:p>
            <a:pPr marL="0" indent="0">
              <a:buNone/>
            </a:pPr>
            <a:endParaRPr lang="en-US" dirty="0"/>
          </a:p>
        </p:txBody>
      </p:sp>
      <p:pic>
        <p:nvPicPr>
          <p:cNvPr id="5" name="Content Placeholder 4"/>
          <p:cNvPicPr>
            <a:picLocks noGrp="1" noChangeAspect="1"/>
          </p:cNvPicPr>
          <p:nvPr>
            <p:ph sz="half" idx="2"/>
          </p:nvPr>
        </p:nvPicPr>
        <p:blipFill>
          <a:blip r:embed="rId3"/>
          <a:srcRect t="-7758" b="-7758"/>
          <a:stretch>
            <a:fillRect/>
          </a:stretch>
        </p:blipFill>
        <p:spPr>
          <a:xfrm>
            <a:off x="4495800" y="1342934"/>
            <a:ext cx="4495800" cy="5038336"/>
          </a:xfrm>
        </p:spPr>
      </p:pic>
      <p:sp>
        <p:nvSpPr>
          <p:cNvPr id="6" name="TextBox 5"/>
          <p:cNvSpPr txBox="1"/>
          <p:nvPr/>
        </p:nvSpPr>
        <p:spPr>
          <a:xfrm>
            <a:off x="4648200" y="6381270"/>
            <a:ext cx="4201922" cy="369332"/>
          </a:xfrm>
          <a:prstGeom prst="rect">
            <a:avLst/>
          </a:prstGeom>
          <a:noFill/>
        </p:spPr>
        <p:txBody>
          <a:bodyPr wrap="square" rtlCol="0">
            <a:spAutoFit/>
          </a:bodyPr>
          <a:lstStyle/>
          <a:p>
            <a:r>
              <a:rPr lang="en-US" dirty="0" smtClean="0">
                <a:hlinkClick r:id="rId4"/>
              </a:rPr>
              <a:t>http://www.agora-parl.org</a:t>
            </a:r>
            <a:r>
              <a:rPr lang="en-US" dirty="0" smtClean="0"/>
              <a:t>,   Feb 10, 2015</a:t>
            </a:r>
            <a:endParaRPr lang="en-US" dirty="0"/>
          </a:p>
        </p:txBody>
      </p:sp>
    </p:spTree>
    <p:extLst>
      <p:ext uri="{BB962C8B-B14F-4D97-AF65-F5344CB8AC3E}">
        <p14:creationId xmlns:p14="http://schemas.microsoft.com/office/powerpoint/2010/main" val="20973411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here are Additional Risks!</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solidFill>
                  <a:srgbClr val="FF0000"/>
                </a:solidFill>
              </a:rPr>
              <a:t>Non-Technical Risks           </a:t>
            </a:r>
          </a:p>
          <a:p>
            <a:r>
              <a:rPr lang="en-US" dirty="0" smtClean="0"/>
              <a:t>Hiring election helpers</a:t>
            </a:r>
          </a:p>
          <a:p>
            <a:r>
              <a:rPr lang="en-US" dirty="0" smtClean="0"/>
              <a:t>Materials </a:t>
            </a:r>
          </a:p>
          <a:p>
            <a:pPr lvl="1"/>
            <a:r>
              <a:rPr lang="en-US" dirty="0" smtClean="0"/>
              <a:t>Ballots</a:t>
            </a:r>
          </a:p>
          <a:p>
            <a:pPr lvl="1"/>
            <a:r>
              <a:rPr lang="en-US" dirty="0" smtClean="0"/>
              <a:t>Seals</a:t>
            </a:r>
            <a:endParaRPr lang="en-US" dirty="0"/>
          </a:p>
          <a:p>
            <a:pPr lvl="1"/>
            <a:r>
              <a:rPr lang="en-US" dirty="0" smtClean="0"/>
              <a:t>Pens</a:t>
            </a:r>
          </a:p>
          <a:p>
            <a:r>
              <a:rPr lang="en-US" dirty="0" smtClean="0"/>
              <a:t>Natural disaster</a:t>
            </a:r>
          </a:p>
          <a:p>
            <a:r>
              <a:rPr lang="en-US" dirty="0" smtClean="0"/>
              <a:t>Resource allocation</a:t>
            </a:r>
          </a:p>
          <a:p>
            <a:pPr marL="0" indent="0">
              <a:buNone/>
            </a:pPr>
            <a:endParaRPr lang="en-US" dirty="0" smtClean="0"/>
          </a:p>
        </p:txBody>
      </p:sp>
      <p:sp>
        <p:nvSpPr>
          <p:cNvPr id="5" name="Content Placeholder 4"/>
          <p:cNvSpPr>
            <a:spLocks noGrp="1"/>
          </p:cNvSpPr>
          <p:nvPr>
            <p:ph sz="half" idx="2"/>
          </p:nvPr>
        </p:nvSpPr>
        <p:spPr>
          <a:xfrm>
            <a:off x="4648200" y="1600200"/>
            <a:ext cx="4337038" cy="4525963"/>
          </a:xfrm>
          <a:solidFill>
            <a:schemeClr val="bg1">
              <a:lumMod val="75000"/>
            </a:schemeClr>
          </a:solidFill>
        </p:spPr>
        <p:txBody>
          <a:bodyPr/>
          <a:lstStyle/>
          <a:p>
            <a:pPr marL="0" indent="0">
              <a:buNone/>
            </a:pPr>
            <a:r>
              <a:rPr lang="en-US" dirty="0" smtClean="0">
                <a:solidFill>
                  <a:srgbClr val="FF0000"/>
                </a:solidFill>
              </a:rPr>
              <a:t>Technology induced risks</a:t>
            </a:r>
          </a:p>
          <a:p>
            <a:r>
              <a:rPr lang="en-US" dirty="0" smtClean="0"/>
              <a:t>Adversaries</a:t>
            </a:r>
          </a:p>
          <a:p>
            <a:pPr lvl="1"/>
            <a:r>
              <a:rPr lang="en-US" dirty="0" smtClean="0"/>
              <a:t>Honest but curious insider</a:t>
            </a:r>
          </a:p>
          <a:p>
            <a:pPr lvl="1"/>
            <a:r>
              <a:rPr lang="en-US" dirty="0" smtClean="0"/>
              <a:t>… </a:t>
            </a:r>
          </a:p>
          <a:p>
            <a:pPr lvl="1"/>
            <a:r>
              <a:rPr lang="en-US" dirty="0" smtClean="0"/>
              <a:t>Nation State</a:t>
            </a:r>
          </a:p>
          <a:p>
            <a:r>
              <a:rPr lang="en-US" dirty="0" smtClean="0"/>
              <a:t>Software/hardware bugs</a:t>
            </a:r>
          </a:p>
          <a:p>
            <a:r>
              <a:rPr lang="en-US" dirty="0" smtClean="0"/>
              <a:t>Single point of failures</a:t>
            </a:r>
          </a:p>
          <a:p>
            <a:r>
              <a:rPr lang="en-US" dirty="0" smtClean="0"/>
              <a:t>Fall-back procedures</a:t>
            </a:r>
          </a:p>
          <a:p>
            <a:r>
              <a:rPr lang="en-US" dirty="0" smtClean="0"/>
              <a:t>Key management</a:t>
            </a:r>
          </a:p>
        </p:txBody>
      </p:sp>
    </p:spTree>
    <p:extLst>
      <p:ext uri="{BB962C8B-B14F-4D97-AF65-F5344CB8AC3E}">
        <p14:creationId xmlns:p14="http://schemas.microsoft.com/office/powerpoint/2010/main" val="21441571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go wrong?</a:t>
            </a:r>
            <a:endParaRPr lang="en-US" dirty="0"/>
          </a:p>
        </p:txBody>
      </p:sp>
      <p:sp>
        <p:nvSpPr>
          <p:cNvPr id="3" name="Content Placeholder 2"/>
          <p:cNvSpPr>
            <a:spLocks noGrp="1"/>
          </p:cNvSpPr>
          <p:nvPr>
            <p:ph idx="1"/>
          </p:nvPr>
        </p:nvSpPr>
        <p:spPr>
          <a:xfrm>
            <a:off x="611560" y="1763733"/>
            <a:ext cx="7978080" cy="4417466"/>
          </a:xfrm>
        </p:spPr>
        <p:txBody>
          <a:bodyPr>
            <a:normAutofit/>
          </a:bodyPr>
          <a:lstStyle/>
          <a:p>
            <a:pPr marL="0" indent="0">
              <a:buNone/>
            </a:pPr>
            <a:r>
              <a:rPr lang="en-US" dirty="0" smtClean="0"/>
              <a:t>Digital ballot forms incorrect            [NSW 15]</a:t>
            </a:r>
          </a:p>
          <a:p>
            <a:pPr marL="0" indent="0">
              <a:buNone/>
            </a:pPr>
            <a:r>
              <a:rPr lang="en-US" dirty="0" smtClean="0"/>
              <a:t>No Entropy                                      [Norway 13]</a:t>
            </a:r>
          </a:p>
          <a:p>
            <a:pPr marL="0" indent="0">
              <a:buNone/>
            </a:pPr>
            <a:r>
              <a:rPr lang="en-US" dirty="0"/>
              <a:t>Configuration problems                   [Kenya 13]</a:t>
            </a:r>
          </a:p>
          <a:p>
            <a:pPr marL="0" indent="0">
              <a:buNone/>
            </a:pPr>
            <a:r>
              <a:rPr lang="en-US" dirty="0" smtClean="0"/>
              <a:t>Double casting of votes                 [Geneva 12]</a:t>
            </a:r>
          </a:p>
          <a:p>
            <a:pPr marL="0" indent="0">
              <a:buNone/>
            </a:pPr>
            <a:r>
              <a:rPr lang="en-US" dirty="0" smtClean="0"/>
              <a:t>Voter card printing problem        [Norway 11]</a:t>
            </a:r>
          </a:p>
          <a:p>
            <a:pPr marL="0" indent="0">
              <a:buNone/>
            </a:pPr>
            <a:r>
              <a:rPr lang="en-US" dirty="0" smtClean="0"/>
              <a:t>Insecure code                    [Washington DC 10]</a:t>
            </a:r>
          </a:p>
        </p:txBody>
      </p:sp>
    </p:spTree>
    <p:extLst>
      <p:ext uri="{BB962C8B-B14F-4D97-AF65-F5344CB8AC3E}">
        <p14:creationId xmlns:p14="http://schemas.microsoft.com/office/powerpoint/2010/main" val="42052706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53839" y="1254307"/>
            <a:ext cx="1783536" cy="5147299"/>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solidFill>
                  <a:srgbClr val="000000"/>
                </a:solidFill>
              </a:rPr>
              <a:t>Computer 1</a:t>
            </a:r>
            <a:endParaRPr lang="en-US" dirty="0">
              <a:solidFill>
                <a:srgbClr val="000000"/>
              </a:solidFill>
            </a:endParaRPr>
          </a:p>
        </p:txBody>
      </p:sp>
      <p:sp>
        <p:nvSpPr>
          <p:cNvPr id="9" name="Rectangle 8"/>
          <p:cNvSpPr/>
          <p:nvPr/>
        </p:nvSpPr>
        <p:spPr>
          <a:xfrm>
            <a:off x="6146612" y="1254307"/>
            <a:ext cx="1783536" cy="5147299"/>
          </a:xfrm>
          <a:prstGeom prst="rect">
            <a:avLst/>
          </a:prstGeom>
          <a:solidFill>
            <a:srgbClr val="D9D9D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solidFill>
                  <a:srgbClr val="000000"/>
                </a:solidFill>
              </a:rPr>
              <a:t>Computer </a:t>
            </a:r>
            <a:r>
              <a:rPr lang="en-US" dirty="0" smtClean="0">
                <a:solidFill>
                  <a:srgbClr val="000000"/>
                </a:solidFill>
              </a:rPr>
              <a:t>3</a:t>
            </a:r>
            <a:endParaRPr lang="en-US" dirty="0">
              <a:solidFill>
                <a:srgbClr val="000000"/>
              </a:solidFill>
            </a:endParaRPr>
          </a:p>
        </p:txBody>
      </p:sp>
      <p:sp>
        <p:nvSpPr>
          <p:cNvPr id="10" name="Rectangle 9"/>
          <p:cNvSpPr/>
          <p:nvPr/>
        </p:nvSpPr>
        <p:spPr>
          <a:xfrm>
            <a:off x="3854589" y="1254307"/>
            <a:ext cx="1783536" cy="5147299"/>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smtClean="0">
                <a:solidFill>
                  <a:srgbClr val="000000"/>
                </a:solidFill>
              </a:rPr>
              <a:t>Computer 2</a:t>
            </a:r>
            <a:endParaRPr lang="en-US" dirty="0">
              <a:solidFill>
                <a:srgbClr val="000000"/>
              </a:solidFill>
            </a:endParaRPr>
          </a:p>
        </p:txBody>
      </p:sp>
      <p:pic>
        <p:nvPicPr>
          <p:cNvPr id="33" name="Picture 32"/>
          <p:cNvPicPr>
            <a:picLocks noChangeAspect="1"/>
          </p:cNvPicPr>
          <p:nvPr/>
        </p:nvPicPr>
        <p:blipFill>
          <a:blip r:embed="rId2"/>
          <a:stretch>
            <a:fillRect/>
          </a:stretch>
        </p:blipFill>
        <p:spPr>
          <a:xfrm>
            <a:off x="6818423" y="432317"/>
            <a:ext cx="439913" cy="439913"/>
          </a:xfrm>
          <a:prstGeom prst="rect">
            <a:avLst/>
          </a:prstGeom>
          <a:ln w="28575" cmpd="sng">
            <a:solidFill>
              <a:srgbClr val="008000"/>
            </a:solidFill>
          </a:ln>
        </p:spPr>
      </p:pic>
      <p:pic>
        <p:nvPicPr>
          <p:cNvPr id="35" name="Picture 34"/>
          <p:cNvPicPr>
            <a:picLocks noChangeAspect="1"/>
          </p:cNvPicPr>
          <p:nvPr/>
        </p:nvPicPr>
        <p:blipFill>
          <a:blip r:embed="rId2"/>
          <a:stretch>
            <a:fillRect/>
          </a:stretch>
        </p:blipFill>
        <p:spPr>
          <a:xfrm>
            <a:off x="4526401" y="442056"/>
            <a:ext cx="439912" cy="439912"/>
          </a:xfrm>
          <a:prstGeom prst="rect">
            <a:avLst/>
          </a:prstGeom>
          <a:ln w="28575" cmpd="sng">
            <a:solidFill>
              <a:srgbClr val="0000FF"/>
            </a:solidFill>
          </a:ln>
        </p:spPr>
      </p:pic>
      <p:pic>
        <p:nvPicPr>
          <p:cNvPr id="36" name="Picture 35"/>
          <p:cNvPicPr>
            <a:picLocks noChangeAspect="1"/>
          </p:cNvPicPr>
          <p:nvPr/>
        </p:nvPicPr>
        <p:blipFill>
          <a:blip r:embed="rId2"/>
          <a:stretch>
            <a:fillRect/>
          </a:stretch>
        </p:blipFill>
        <p:spPr>
          <a:xfrm>
            <a:off x="2227995" y="432317"/>
            <a:ext cx="449651" cy="449651"/>
          </a:xfrm>
          <a:prstGeom prst="rect">
            <a:avLst/>
          </a:prstGeom>
          <a:ln w="28575" cmpd="sng">
            <a:solidFill>
              <a:srgbClr val="FF0000"/>
            </a:solidFill>
          </a:ln>
        </p:spPr>
      </p:pic>
      <p:grpSp>
        <p:nvGrpSpPr>
          <p:cNvPr id="4" name="Group 3"/>
          <p:cNvGrpSpPr/>
          <p:nvPr/>
        </p:nvGrpSpPr>
        <p:grpSpPr>
          <a:xfrm>
            <a:off x="387771" y="1511284"/>
            <a:ext cx="648557" cy="675499"/>
            <a:chOff x="432373" y="1553647"/>
            <a:chExt cx="3945397" cy="4174580"/>
          </a:xfrm>
        </p:grpSpPr>
        <p:grpSp>
          <p:nvGrpSpPr>
            <p:cNvPr id="3" name="Group 2"/>
            <p:cNvGrpSpPr/>
            <p:nvPr/>
          </p:nvGrpSpPr>
          <p:grpSpPr>
            <a:xfrm>
              <a:off x="432373" y="1553647"/>
              <a:ext cx="3945397" cy="4174580"/>
              <a:chOff x="1202536" y="2485836"/>
              <a:chExt cx="2580405" cy="2580403"/>
            </a:xfrm>
          </p:grpSpPr>
          <p:sp>
            <p:nvSpPr>
              <p:cNvPr id="2" name="Rectangle 1"/>
              <p:cNvSpPr/>
              <p:nvPr/>
            </p:nvSpPr>
            <p:spPr>
              <a:xfrm>
                <a:off x="1202536" y="2485836"/>
                <a:ext cx="2580405" cy="258040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354936" y="2638235"/>
                <a:ext cx="2266183" cy="2266183"/>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07336" y="2790635"/>
                <a:ext cx="1951643" cy="1951643"/>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1172414" y="2334252"/>
              <a:ext cx="2479854" cy="262390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a:t>
              </a:r>
            </a:p>
          </p:txBody>
        </p:sp>
      </p:grpSp>
      <p:grpSp>
        <p:nvGrpSpPr>
          <p:cNvPr id="15" name="Group 14"/>
          <p:cNvGrpSpPr/>
          <p:nvPr/>
        </p:nvGrpSpPr>
        <p:grpSpPr>
          <a:xfrm>
            <a:off x="388265" y="2503134"/>
            <a:ext cx="648557" cy="675499"/>
            <a:chOff x="432373" y="1553646"/>
            <a:chExt cx="3945397" cy="4174583"/>
          </a:xfrm>
        </p:grpSpPr>
        <p:grpSp>
          <p:nvGrpSpPr>
            <p:cNvPr id="16" name="Group 15"/>
            <p:cNvGrpSpPr/>
            <p:nvPr/>
          </p:nvGrpSpPr>
          <p:grpSpPr>
            <a:xfrm>
              <a:off x="432373" y="1553646"/>
              <a:ext cx="3945397" cy="4174583"/>
              <a:chOff x="1202536" y="2485835"/>
              <a:chExt cx="2580405" cy="2580405"/>
            </a:xfrm>
          </p:grpSpPr>
          <p:sp>
            <p:nvSpPr>
              <p:cNvPr id="18" name="Rectangle 17"/>
              <p:cNvSpPr/>
              <p:nvPr/>
            </p:nvSpPr>
            <p:spPr>
              <a:xfrm>
                <a:off x="1202536" y="2485835"/>
                <a:ext cx="2580405" cy="25804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54936" y="2638235"/>
                <a:ext cx="2266183" cy="2266183"/>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507336" y="2790635"/>
                <a:ext cx="1951643" cy="1951643"/>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1172414" y="2334252"/>
              <a:ext cx="2479854" cy="262390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grpSp>
      <p:grpSp>
        <p:nvGrpSpPr>
          <p:cNvPr id="21" name="Group 20"/>
          <p:cNvGrpSpPr/>
          <p:nvPr/>
        </p:nvGrpSpPr>
        <p:grpSpPr>
          <a:xfrm>
            <a:off x="390115" y="3533047"/>
            <a:ext cx="648557" cy="675499"/>
            <a:chOff x="432373" y="1553646"/>
            <a:chExt cx="3945397" cy="4174583"/>
          </a:xfrm>
        </p:grpSpPr>
        <p:grpSp>
          <p:nvGrpSpPr>
            <p:cNvPr id="22" name="Group 21"/>
            <p:cNvGrpSpPr/>
            <p:nvPr/>
          </p:nvGrpSpPr>
          <p:grpSpPr>
            <a:xfrm>
              <a:off x="432373" y="1553646"/>
              <a:ext cx="3945397" cy="4174583"/>
              <a:chOff x="1202536" y="2485835"/>
              <a:chExt cx="2580405" cy="2580405"/>
            </a:xfrm>
          </p:grpSpPr>
          <p:sp>
            <p:nvSpPr>
              <p:cNvPr id="24" name="Rectangle 23"/>
              <p:cNvSpPr/>
              <p:nvPr/>
            </p:nvSpPr>
            <p:spPr>
              <a:xfrm>
                <a:off x="1202536" y="2485835"/>
                <a:ext cx="2580405" cy="25804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354936" y="2638235"/>
                <a:ext cx="2266183" cy="2266183"/>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507336" y="2790635"/>
                <a:ext cx="1951643" cy="1951643"/>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a:off x="1172414" y="2334252"/>
              <a:ext cx="2479854" cy="262390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t>
              </a:r>
            </a:p>
          </p:txBody>
        </p:sp>
      </p:grpSp>
      <p:grpSp>
        <p:nvGrpSpPr>
          <p:cNvPr id="27" name="Group 26"/>
          <p:cNvGrpSpPr/>
          <p:nvPr/>
        </p:nvGrpSpPr>
        <p:grpSpPr>
          <a:xfrm>
            <a:off x="394736" y="4631780"/>
            <a:ext cx="648557" cy="675499"/>
            <a:chOff x="432373" y="1553646"/>
            <a:chExt cx="3945397" cy="4174583"/>
          </a:xfrm>
        </p:grpSpPr>
        <p:grpSp>
          <p:nvGrpSpPr>
            <p:cNvPr id="28" name="Group 27"/>
            <p:cNvGrpSpPr/>
            <p:nvPr/>
          </p:nvGrpSpPr>
          <p:grpSpPr>
            <a:xfrm>
              <a:off x="432373" y="1553646"/>
              <a:ext cx="3945397" cy="4174583"/>
              <a:chOff x="1202536" y="2485835"/>
              <a:chExt cx="2580405" cy="2580405"/>
            </a:xfrm>
          </p:grpSpPr>
          <p:sp>
            <p:nvSpPr>
              <p:cNvPr id="30" name="Rectangle 29"/>
              <p:cNvSpPr/>
              <p:nvPr/>
            </p:nvSpPr>
            <p:spPr>
              <a:xfrm>
                <a:off x="1202536" y="2485835"/>
                <a:ext cx="2580405" cy="25804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354936" y="2638235"/>
                <a:ext cx="2266183" cy="2266183"/>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507336" y="2790635"/>
                <a:ext cx="1951643" cy="1951643"/>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p:cNvSpPr/>
            <p:nvPr/>
          </p:nvSpPr>
          <p:spPr>
            <a:xfrm>
              <a:off x="1172414" y="2334252"/>
              <a:ext cx="2479854" cy="262390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a:t>
              </a:r>
              <a:endParaRPr lang="en-US" dirty="0">
                <a:solidFill>
                  <a:srgbClr val="000000"/>
                </a:solidFill>
              </a:endParaRPr>
            </a:p>
          </p:txBody>
        </p:sp>
      </p:grpSp>
      <p:sp>
        <p:nvSpPr>
          <p:cNvPr id="40" name="Rectangle 39"/>
          <p:cNvSpPr/>
          <p:nvPr/>
        </p:nvSpPr>
        <p:spPr>
          <a:xfrm>
            <a:off x="1764025" y="1550894"/>
            <a:ext cx="569581" cy="59324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802329" y="1590789"/>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47371" y="1637311"/>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a:t>
            </a:r>
          </a:p>
        </p:txBody>
      </p:sp>
      <p:sp>
        <p:nvSpPr>
          <p:cNvPr id="46" name="Rectangle 45"/>
          <p:cNvSpPr/>
          <p:nvPr/>
        </p:nvSpPr>
        <p:spPr>
          <a:xfrm>
            <a:off x="1764519" y="2542744"/>
            <a:ext cx="569581" cy="59324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802823" y="2582640"/>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1847865" y="2629161"/>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52" name="Rectangle 51"/>
          <p:cNvSpPr/>
          <p:nvPr/>
        </p:nvSpPr>
        <p:spPr>
          <a:xfrm>
            <a:off x="1766369" y="3572657"/>
            <a:ext cx="569581" cy="59324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1804673" y="3612553"/>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849715" y="3659074"/>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t>
            </a:r>
          </a:p>
        </p:txBody>
      </p:sp>
      <p:sp>
        <p:nvSpPr>
          <p:cNvPr id="58" name="Rectangle 57"/>
          <p:cNvSpPr/>
          <p:nvPr/>
        </p:nvSpPr>
        <p:spPr>
          <a:xfrm>
            <a:off x="1770990" y="4671390"/>
            <a:ext cx="569581" cy="593242"/>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809294" y="4711286"/>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854336" y="4757807"/>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a:t>
            </a:r>
            <a:endParaRPr lang="en-US" dirty="0">
              <a:solidFill>
                <a:srgbClr val="000000"/>
              </a:solidFill>
            </a:endParaRPr>
          </a:p>
        </p:txBody>
      </p:sp>
      <p:sp>
        <p:nvSpPr>
          <p:cNvPr id="61" name="Rectangle 60"/>
          <p:cNvSpPr/>
          <p:nvPr/>
        </p:nvSpPr>
        <p:spPr>
          <a:xfrm>
            <a:off x="4089568" y="1605219"/>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134610" y="1651741"/>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64" name="Rectangle 63"/>
          <p:cNvSpPr/>
          <p:nvPr/>
        </p:nvSpPr>
        <p:spPr>
          <a:xfrm>
            <a:off x="4090062" y="2597070"/>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4135104" y="2643591"/>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a:t>
            </a:r>
          </a:p>
        </p:txBody>
      </p:sp>
      <p:sp>
        <p:nvSpPr>
          <p:cNvPr id="67" name="Rectangle 66"/>
          <p:cNvSpPr/>
          <p:nvPr/>
        </p:nvSpPr>
        <p:spPr>
          <a:xfrm>
            <a:off x="4091912" y="3626983"/>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4136954" y="3673504"/>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a:t>
            </a:r>
            <a:endParaRPr lang="en-US" dirty="0">
              <a:solidFill>
                <a:srgbClr val="000000"/>
              </a:solidFill>
            </a:endParaRPr>
          </a:p>
        </p:txBody>
      </p:sp>
      <p:sp>
        <p:nvSpPr>
          <p:cNvPr id="70" name="Rectangle 69"/>
          <p:cNvSpPr/>
          <p:nvPr/>
        </p:nvSpPr>
        <p:spPr>
          <a:xfrm>
            <a:off x="4096533" y="4725716"/>
            <a:ext cx="490524" cy="510902"/>
          </a:xfrm>
          <a:prstGeom prst="rect">
            <a:avLst/>
          </a:prstGeom>
          <a:solidFill>
            <a:srgbClr val="057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141575" y="4772237"/>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t>
            </a:r>
          </a:p>
        </p:txBody>
      </p:sp>
      <p:sp>
        <p:nvSpPr>
          <p:cNvPr id="73" name="Rectangle 72"/>
          <p:cNvSpPr/>
          <p:nvPr/>
        </p:nvSpPr>
        <p:spPr>
          <a:xfrm>
            <a:off x="6513167" y="1637596"/>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75" name="Rectangle 74"/>
          <p:cNvSpPr/>
          <p:nvPr/>
        </p:nvSpPr>
        <p:spPr>
          <a:xfrm>
            <a:off x="6513661" y="2629446"/>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D</a:t>
            </a:r>
          </a:p>
        </p:txBody>
      </p:sp>
      <p:sp>
        <p:nvSpPr>
          <p:cNvPr id="77" name="Rectangle 76"/>
          <p:cNvSpPr/>
          <p:nvPr/>
        </p:nvSpPr>
        <p:spPr>
          <a:xfrm>
            <a:off x="6515511" y="3659359"/>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a:t>
            </a:r>
            <a:endParaRPr lang="en-US" dirty="0">
              <a:solidFill>
                <a:srgbClr val="000000"/>
              </a:solidFill>
            </a:endParaRPr>
          </a:p>
        </p:txBody>
      </p:sp>
      <p:sp>
        <p:nvSpPr>
          <p:cNvPr id="79" name="Rectangle 78"/>
          <p:cNvSpPr/>
          <p:nvPr/>
        </p:nvSpPr>
        <p:spPr>
          <a:xfrm>
            <a:off x="6520132" y="4758092"/>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a:t>
            </a:r>
          </a:p>
        </p:txBody>
      </p:sp>
      <p:sp>
        <p:nvSpPr>
          <p:cNvPr id="80" name="Rectangle 79"/>
          <p:cNvSpPr/>
          <p:nvPr/>
        </p:nvSpPr>
        <p:spPr>
          <a:xfrm>
            <a:off x="8354522" y="1630110"/>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a:t>
            </a:r>
            <a:endParaRPr lang="en-US" dirty="0">
              <a:solidFill>
                <a:srgbClr val="000000"/>
              </a:solidFill>
            </a:endParaRPr>
          </a:p>
        </p:txBody>
      </p:sp>
      <p:sp>
        <p:nvSpPr>
          <p:cNvPr id="81" name="Rectangle 80"/>
          <p:cNvSpPr/>
          <p:nvPr/>
        </p:nvSpPr>
        <p:spPr>
          <a:xfrm>
            <a:off x="8355016" y="2621960"/>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a:t>
            </a:r>
          </a:p>
        </p:txBody>
      </p:sp>
      <p:sp>
        <p:nvSpPr>
          <p:cNvPr id="82" name="Rectangle 81"/>
          <p:cNvSpPr/>
          <p:nvPr/>
        </p:nvSpPr>
        <p:spPr>
          <a:xfrm>
            <a:off x="8356866" y="3651873"/>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a:t>
            </a:r>
            <a:endParaRPr lang="en-US" dirty="0">
              <a:solidFill>
                <a:srgbClr val="000000"/>
              </a:solidFill>
            </a:endParaRPr>
          </a:p>
        </p:txBody>
      </p:sp>
      <p:sp>
        <p:nvSpPr>
          <p:cNvPr id="83" name="Rectangle 82"/>
          <p:cNvSpPr/>
          <p:nvPr/>
        </p:nvSpPr>
        <p:spPr>
          <a:xfrm>
            <a:off x="8361487" y="4750606"/>
            <a:ext cx="407646" cy="42458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B</a:t>
            </a:r>
          </a:p>
        </p:txBody>
      </p:sp>
      <p:cxnSp>
        <p:nvCxnSpPr>
          <p:cNvPr id="6" name="Straight Arrow Connector 5"/>
          <p:cNvCxnSpPr>
            <a:stCxn id="2" idx="3"/>
            <a:endCxn id="41" idx="1"/>
          </p:cNvCxnSpPr>
          <p:nvPr/>
        </p:nvCxnSpPr>
        <p:spPr>
          <a:xfrm flipV="1">
            <a:off x="1036328" y="1846240"/>
            <a:ext cx="766001" cy="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18" idx="3"/>
            <a:endCxn id="46" idx="1"/>
          </p:cNvCxnSpPr>
          <p:nvPr/>
        </p:nvCxnSpPr>
        <p:spPr>
          <a:xfrm flipV="1">
            <a:off x="1036822" y="2839365"/>
            <a:ext cx="727697" cy="1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24" idx="3"/>
            <a:endCxn id="52" idx="1"/>
          </p:cNvCxnSpPr>
          <p:nvPr/>
        </p:nvCxnSpPr>
        <p:spPr>
          <a:xfrm flipV="1">
            <a:off x="1038672" y="3869278"/>
            <a:ext cx="727697" cy="1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30" idx="3"/>
            <a:endCxn id="58" idx="1"/>
          </p:cNvCxnSpPr>
          <p:nvPr/>
        </p:nvCxnSpPr>
        <p:spPr>
          <a:xfrm flipV="1">
            <a:off x="1043293" y="4968011"/>
            <a:ext cx="727697" cy="1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3337375" y="1846240"/>
            <a:ext cx="7521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3339719" y="2867068"/>
            <a:ext cx="7521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3344340" y="3896981"/>
            <a:ext cx="7521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3337375" y="4969530"/>
            <a:ext cx="804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5638125" y="1846240"/>
            <a:ext cx="875042" cy="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5640469" y="2876948"/>
            <a:ext cx="875042" cy="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5638125" y="3896981"/>
            <a:ext cx="875042" cy="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5663966" y="4969530"/>
            <a:ext cx="875042" cy="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7930148" y="1851828"/>
            <a:ext cx="4375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7919345" y="2867068"/>
            <a:ext cx="4375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7930148" y="3869278"/>
            <a:ext cx="4375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7963533" y="4972324"/>
            <a:ext cx="4375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40" idx="3"/>
          </p:cNvCxnSpPr>
          <p:nvPr/>
        </p:nvCxnSpPr>
        <p:spPr>
          <a:xfrm>
            <a:off x="2333606" y="1847515"/>
            <a:ext cx="1003769" cy="991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46" idx="3"/>
          </p:cNvCxnSpPr>
          <p:nvPr/>
        </p:nvCxnSpPr>
        <p:spPr>
          <a:xfrm flipV="1">
            <a:off x="2334100" y="1851828"/>
            <a:ext cx="1003275" cy="987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58" idx="3"/>
          </p:cNvCxnSpPr>
          <p:nvPr/>
        </p:nvCxnSpPr>
        <p:spPr>
          <a:xfrm flipV="1">
            <a:off x="2340571" y="3896982"/>
            <a:ext cx="1062166" cy="10710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52" idx="3"/>
          </p:cNvCxnSpPr>
          <p:nvPr/>
        </p:nvCxnSpPr>
        <p:spPr>
          <a:xfrm>
            <a:off x="2335950" y="3869278"/>
            <a:ext cx="1008390" cy="11030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70" idx="3"/>
          </p:cNvCxnSpPr>
          <p:nvPr/>
        </p:nvCxnSpPr>
        <p:spPr>
          <a:xfrm flipV="1">
            <a:off x="4587057" y="1851828"/>
            <a:ext cx="1076909" cy="31293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67" idx="3"/>
          </p:cNvCxnSpPr>
          <p:nvPr/>
        </p:nvCxnSpPr>
        <p:spPr>
          <a:xfrm flipV="1">
            <a:off x="4582436" y="2839365"/>
            <a:ext cx="1081530" cy="1043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61" idx="3"/>
          </p:cNvCxnSpPr>
          <p:nvPr/>
        </p:nvCxnSpPr>
        <p:spPr>
          <a:xfrm>
            <a:off x="4580092" y="1860670"/>
            <a:ext cx="1083874" cy="2039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64" idx="3"/>
          </p:cNvCxnSpPr>
          <p:nvPr/>
        </p:nvCxnSpPr>
        <p:spPr>
          <a:xfrm>
            <a:off x="4580586" y="2852521"/>
            <a:ext cx="1083380" cy="21286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6927778" y="1846240"/>
            <a:ext cx="10357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77" idx="3"/>
          </p:cNvCxnSpPr>
          <p:nvPr/>
        </p:nvCxnSpPr>
        <p:spPr>
          <a:xfrm>
            <a:off x="6923157" y="3871650"/>
            <a:ext cx="1040376" cy="1109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75" idx="3"/>
          </p:cNvCxnSpPr>
          <p:nvPr/>
        </p:nvCxnSpPr>
        <p:spPr>
          <a:xfrm>
            <a:off x="6921307" y="2841737"/>
            <a:ext cx="1042226" cy="10552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a:stCxn id="79" idx="3"/>
          </p:cNvCxnSpPr>
          <p:nvPr/>
        </p:nvCxnSpPr>
        <p:spPr>
          <a:xfrm flipV="1">
            <a:off x="6927778" y="2876948"/>
            <a:ext cx="1035755" cy="20934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8" idx="0"/>
            <a:endCxn id="36" idx="2"/>
          </p:cNvCxnSpPr>
          <p:nvPr/>
        </p:nvCxnSpPr>
        <p:spPr>
          <a:xfrm flipV="1">
            <a:off x="2445607" y="881968"/>
            <a:ext cx="7214" cy="3723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10" idx="0"/>
            <a:endCxn id="35" idx="2"/>
          </p:cNvCxnSpPr>
          <p:nvPr/>
        </p:nvCxnSpPr>
        <p:spPr>
          <a:xfrm flipV="1">
            <a:off x="4746357" y="881968"/>
            <a:ext cx="0" cy="3723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9" idx="0"/>
            <a:endCxn id="33" idx="2"/>
          </p:cNvCxnSpPr>
          <p:nvPr/>
        </p:nvCxnSpPr>
        <p:spPr>
          <a:xfrm flipV="1">
            <a:off x="7038380" y="872230"/>
            <a:ext cx="0" cy="38207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8355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1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9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9"/>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3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3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4"/>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8" grpId="0" animBg="1"/>
      <p:bldP spid="46" grpId="0" animBg="1"/>
      <p:bldP spid="47" grpId="0" animBg="1"/>
      <p:bldP spid="44" grpId="0" animBg="1"/>
      <p:bldP spid="52" grpId="0" animBg="1"/>
      <p:bldP spid="53" grpId="0" animBg="1"/>
      <p:bldP spid="50" grpId="0" animBg="1"/>
      <p:bldP spid="58" grpId="0" animBg="1"/>
      <p:bldP spid="59" grpId="0" animBg="1"/>
      <p:bldP spid="56" grpId="0" animBg="1"/>
      <p:bldP spid="61" grpId="0" animBg="1"/>
      <p:bldP spid="62" grpId="0" animBg="1"/>
      <p:bldP spid="64" grpId="0" animBg="1"/>
      <p:bldP spid="65" grpId="0" animBg="1"/>
      <p:bldP spid="67" grpId="0" animBg="1"/>
      <p:bldP spid="68" grpId="0" animBg="1"/>
      <p:bldP spid="70" grpId="0" animBg="1"/>
      <p:bldP spid="71" grpId="0" animBg="1"/>
      <p:bldP spid="73" grpId="0" animBg="1"/>
      <p:bldP spid="75" grpId="0" animBg="1"/>
      <p:bldP spid="77" grpId="0" animBg="1"/>
      <p:bldP spid="79" grpId="0" animBg="1"/>
      <p:bldP spid="80" grpId="0" animBg="1"/>
      <p:bldP spid="81" grpId="0" animBg="1"/>
      <p:bldP spid="82" grpId="0" animBg="1"/>
      <p:bldP spid="8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Credible Elections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298890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2046770"/>
            <a:ext cx="4542937" cy="4205346"/>
          </a:xfrm>
        </p:spPr>
        <p:txBody>
          <a:bodyPr>
            <a:normAutofit/>
          </a:bodyPr>
          <a:lstStyle/>
          <a:p>
            <a:pPr marL="0" indent="0">
              <a:buNone/>
            </a:pPr>
            <a:r>
              <a:rPr lang="en-US" dirty="0" smtClean="0"/>
              <a:t>All but 11 countries held national elections since 2000</a:t>
            </a:r>
          </a:p>
          <a:p>
            <a:pPr marL="0" indent="0">
              <a:buNone/>
            </a:pPr>
            <a:r>
              <a:rPr lang="en-US" sz="2000" dirty="0" smtClean="0"/>
              <a:t>[Kofi Annan Foundation Report 2012]</a:t>
            </a:r>
          </a:p>
          <a:p>
            <a:pPr marL="0" indent="0">
              <a:buNone/>
            </a:pPr>
            <a:endParaRPr lang="en-US" dirty="0" smtClean="0"/>
          </a:p>
          <a:p>
            <a:pPr marL="0" indent="0">
              <a:buNone/>
            </a:pPr>
            <a:r>
              <a:rPr lang="en-US" i="1" dirty="0" smtClean="0"/>
              <a:t>Electoral </a:t>
            </a:r>
            <a:r>
              <a:rPr lang="en-US" i="1" dirty="0"/>
              <a:t>M</a:t>
            </a:r>
            <a:r>
              <a:rPr lang="en-US" i="1" dirty="0" smtClean="0"/>
              <a:t>anagement Bodies</a:t>
            </a:r>
          </a:p>
          <a:p>
            <a:pPr marL="0" indent="0">
              <a:buNone/>
            </a:pPr>
            <a:r>
              <a:rPr lang="en-US" dirty="0"/>
              <a:t>w</a:t>
            </a:r>
            <a:r>
              <a:rPr lang="en-US" dirty="0" smtClean="0"/>
              <a:t>ant to use of technology!</a:t>
            </a:r>
          </a:p>
          <a:p>
            <a:pPr marL="0" indent="0">
              <a:buNone/>
            </a:pPr>
            <a:endParaRPr lang="en-US" dirty="0" smtClean="0"/>
          </a:p>
        </p:txBody>
      </p:sp>
      <p:pic>
        <p:nvPicPr>
          <p:cNvPr id="5" name="Content Placeholder 4"/>
          <p:cNvPicPr>
            <a:picLocks noGrp="1" noChangeAspect="1"/>
          </p:cNvPicPr>
          <p:nvPr>
            <p:ph sz="half" idx="2"/>
          </p:nvPr>
        </p:nvPicPr>
        <p:blipFill rotWithShape="1">
          <a:blip r:embed="rId3"/>
          <a:srcRect t="11273" r="2513" b="11273"/>
          <a:stretch/>
        </p:blipFill>
        <p:spPr>
          <a:xfrm>
            <a:off x="5000136" y="810599"/>
            <a:ext cx="3993859" cy="5581893"/>
          </a:xfrm>
        </p:spPr>
      </p:pic>
    </p:spTree>
    <p:extLst>
      <p:ext uri="{BB962C8B-B14F-4D97-AF65-F5344CB8AC3E}">
        <p14:creationId xmlns:p14="http://schemas.microsoft.com/office/powerpoint/2010/main" val="19225130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52330"/>
            <a:ext cx="9144000" cy="1652530"/>
          </a:xfrm>
          <a:prstGeom prst="rect">
            <a:avLst/>
          </a:prstGeom>
        </p:spPr>
      </p:pic>
      <p:sp>
        <p:nvSpPr>
          <p:cNvPr id="11" name="Content Placeholder 10"/>
          <p:cNvSpPr>
            <a:spLocks noGrp="1"/>
          </p:cNvSpPr>
          <p:nvPr>
            <p:ph idx="1"/>
          </p:nvPr>
        </p:nvSpPr>
        <p:spPr>
          <a:xfrm>
            <a:off x="457200" y="1600200"/>
            <a:ext cx="8229600" cy="4525963"/>
          </a:xfrm>
        </p:spPr>
        <p:txBody>
          <a:bodyPr>
            <a:normAutofit/>
          </a:bodyPr>
          <a:lstStyle/>
          <a:p>
            <a:pPr marL="0" indent="0">
              <a:buNone/>
            </a:pPr>
            <a:r>
              <a:rPr lang="en-US" dirty="0"/>
              <a:t>Article </a:t>
            </a:r>
            <a:r>
              <a:rPr lang="en-US" dirty="0" smtClean="0"/>
              <a:t>21. 3.</a:t>
            </a:r>
          </a:p>
          <a:p>
            <a:pPr marL="0" indent="0">
              <a:buNone/>
            </a:pPr>
            <a:endParaRPr lang="en-US" dirty="0" smtClean="0"/>
          </a:p>
          <a:p>
            <a:pPr marL="400050" lvl="1" indent="0">
              <a:buNone/>
            </a:pPr>
            <a:r>
              <a:rPr lang="en-US" sz="3200" i="1" dirty="0" smtClean="0"/>
              <a:t>The </a:t>
            </a:r>
            <a:r>
              <a:rPr lang="en-US" sz="3200" i="1" dirty="0"/>
              <a:t>will of the people shall be the basis of the authority of government; this will shall be expressed in periodic and genuine elections which shall be by universal and equal suffrage and shall be held by secret vote or by equivalent free voting procedures.</a:t>
            </a:r>
          </a:p>
        </p:txBody>
      </p:sp>
    </p:spTree>
    <p:extLst>
      <p:ext uri="{BB962C8B-B14F-4D97-AF65-F5344CB8AC3E}">
        <p14:creationId xmlns:p14="http://schemas.microsoft.com/office/powerpoint/2010/main" val="42628391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7349"/>
          <a:stretch/>
        </p:blipFill>
        <p:spPr>
          <a:xfrm>
            <a:off x="-58261" y="1729276"/>
            <a:ext cx="9202261" cy="5128724"/>
          </a:xfrm>
          <a:prstGeom prst="rect">
            <a:avLst/>
          </a:prstGeom>
        </p:spPr>
      </p:pic>
      <p:sp>
        <p:nvSpPr>
          <p:cNvPr id="2" name="Title 1"/>
          <p:cNvSpPr>
            <a:spLocks noGrp="1"/>
          </p:cNvSpPr>
          <p:nvPr>
            <p:ph type="title"/>
          </p:nvPr>
        </p:nvSpPr>
        <p:spPr/>
        <p:txBody>
          <a:bodyPr/>
          <a:lstStyle/>
          <a:p>
            <a:r>
              <a:rPr lang="en-US" dirty="0" smtClean="0"/>
              <a:t>Order, Security, Rule of Law</a:t>
            </a:r>
            <a:endParaRPr lang="en-US" dirty="0"/>
          </a:p>
        </p:txBody>
      </p:sp>
      <p:sp>
        <p:nvSpPr>
          <p:cNvPr id="4" name="Title 12"/>
          <p:cNvSpPr txBox="1">
            <a:spLocks/>
          </p:cNvSpPr>
          <p:nvPr/>
        </p:nvSpPr>
        <p:spPr>
          <a:xfrm>
            <a:off x="4406901" y="5715000"/>
            <a:ext cx="473709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Egypt November 28, 2011</a:t>
            </a:r>
            <a:endParaRPr lang="en-US" sz="2800" dirty="0">
              <a:solidFill>
                <a:schemeClr val="bg1"/>
              </a:solidFill>
            </a:endParaRPr>
          </a:p>
        </p:txBody>
      </p:sp>
    </p:spTree>
    <p:extLst>
      <p:ext uri="{BB962C8B-B14F-4D97-AF65-F5344CB8AC3E}">
        <p14:creationId xmlns:p14="http://schemas.microsoft.com/office/powerpoint/2010/main" val="1706899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Internet Ballots in Norway</a:t>
            </a:r>
            <a:endParaRPr lang="en-US" dirty="0"/>
          </a:p>
        </p:txBody>
      </p:sp>
      <p:pic>
        <p:nvPicPr>
          <p:cNvPr id="9" name="Content Placeholder 8" descr="verification_group_takes_picture_of_the_hash.jpg"/>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303" b="-398"/>
          <a:stretch/>
        </p:blipFill>
        <p:spPr>
          <a:xfrm>
            <a:off x="-108093" y="1417638"/>
            <a:ext cx="9252093" cy="5604560"/>
          </a:xfrm>
        </p:spPr>
      </p:pic>
      <p:sp>
        <p:nvSpPr>
          <p:cNvPr id="10" name="Rectangle 9"/>
          <p:cNvSpPr/>
          <p:nvPr/>
        </p:nvSpPr>
        <p:spPr>
          <a:xfrm>
            <a:off x="6548097" y="6304002"/>
            <a:ext cx="2409434" cy="584776"/>
          </a:xfrm>
          <a:prstGeom prst="rect">
            <a:avLst/>
          </a:prstGeom>
        </p:spPr>
        <p:txBody>
          <a:bodyPr wrap="none">
            <a:spAutoFit/>
          </a:bodyPr>
          <a:lstStyle/>
          <a:p>
            <a:r>
              <a:rPr lang="en-US" sz="3200" dirty="0" smtClean="0">
                <a:solidFill>
                  <a:schemeClr val="bg1"/>
                </a:solidFill>
              </a:rPr>
              <a:t>Norway 2013</a:t>
            </a:r>
            <a:endParaRPr lang="en-US" sz="3200" dirty="0">
              <a:solidFill>
                <a:schemeClr val="bg1"/>
              </a:solidFill>
            </a:endParaRPr>
          </a:p>
        </p:txBody>
      </p:sp>
    </p:spTree>
    <p:extLst>
      <p:ext uri="{BB962C8B-B14F-4D97-AF65-F5344CB8AC3E}">
        <p14:creationId xmlns:p14="http://schemas.microsoft.com/office/powerpoint/2010/main" val="3934193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Verifiability</a:t>
            </a:r>
            <a:endParaRPr lang="en-US" dirty="0"/>
          </a:p>
        </p:txBody>
      </p:sp>
      <p:sp>
        <p:nvSpPr>
          <p:cNvPr id="3" name="Content Placeholder 2"/>
          <p:cNvSpPr>
            <a:spLocks noGrp="1"/>
          </p:cNvSpPr>
          <p:nvPr>
            <p:ph sz="half" idx="1"/>
          </p:nvPr>
        </p:nvSpPr>
        <p:spPr>
          <a:xfrm>
            <a:off x="578803" y="1477701"/>
            <a:ext cx="4298897" cy="2493322"/>
          </a:xfrm>
        </p:spPr>
        <p:txBody>
          <a:bodyPr>
            <a:normAutofit/>
          </a:bodyPr>
          <a:lstStyle/>
          <a:p>
            <a:pPr marL="0" indent="0">
              <a:buNone/>
            </a:pPr>
            <a:r>
              <a:rPr lang="en-US" b="1" dirty="0" smtClean="0"/>
              <a:t>Properties:</a:t>
            </a:r>
          </a:p>
          <a:p>
            <a:pPr marL="0" indent="0">
              <a:buNone/>
            </a:pPr>
            <a:r>
              <a:rPr lang="en-US" dirty="0" smtClean="0"/>
              <a:t>Cast-as-intended</a:t>
            </a:r>
          </a:p>
          <a:p>
            <a:pPr marL="0" indent="0">
              <a:buNone/>
            </a:pPr>
            <a:r>
              <a:rPr lang="en-US" dirty="0" smtClean="0"/>
              <a:t>Recorded-as-cast</a:t>
            </a:r>
          </a:p>
          <a:p>
            <a:pPr marL="0" indent="0">
              <a:buNone/>
            </a:pPr>
            <a:r>
              <a:rPr lang="en-US" dirty="0" smtClean="0"/>
              <a:t>Counted-as-Recorded</a:t>
            </a:r>
          </a:p>
        </p:txBody>
      </p:sp>
      <p:sp>
        <p:nvSpPr>
          <p:cNvPr id="5" name="Content Placeholder 3"/>
          <p:cNvSpPr txBox="1">
            <a:spLocks/>
          </p:cNvSpPr>
          <p:nvPr/>
        </p:nvSpPr>
        <p:spPr>
          <a:xfrm rot="805920">
            <a:off x="4596471" y="4591351"/>
            <a:ext cx="3333405" cy="1152044"/>
          </a:xfrm>
          <a:prstGeom prst="rect">
            <a:avLst/>
          </a:prstGeom>
          <a:solidFill>
            <a:schemeClr val="bg1">
              <a:lumMod val="8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b="1" dirty="0" smtClean="0"/>
              <a:t>Statistical method:</a:t>
            </a:r>
          </a:p>
          <a:p>
            <a:pPr marL="0" indent="0">
              <a:buFont typeface="Arial"/>
              <a:buNone/>
            </a:pPr>
            <a:r>
              <a:rPr lang="en-US" dirty="0" smtClean="0"/>
              <a:t>Risk limiting audits</a:t>
            </a:r>
          </a:p>
          <a:p>
            <a:pPr marL="0" indent="0">
              <a:buFont typeface="Arial"/>
              <a:buNone/>
            </a:pPr>
            <a:endParaRPr lang="en-US" dirty="0" smtClean="0"/>
          </a:p>
          <a:p>
            <a:pPr marL="0" indent="0">
              <a:buFont typeface="Arial"/>
              <a:buNone/>
            </a:pPr>
            <a:endParaRPr lang="en-US" dirty="0"/>
          </a:p>
        </p:txBody>
      </p:sp>
      <p:sp>
        <p:nvSpPr>
          <p:cNvPr id="6" name="Content Placeholder 3"/>
          <p:cNvSpPr txBox="1">
            <a:spLocks/>
          </p:cNvSpPr>
          <p:nvPr/>
        </p:nvSpPr>
        <p:spPr>
          <a:xfrm rot="20539585">
            <a:off x="689637" y="4532189"/>
            <a:ext cx="2864676" cy="1175502"/>
          </a:xfrm>
          <a:prstGeom prst="rect">
            <a:avLst/>
          </a:prstGeom>
          <a:solidFill>
            <a:schemeClr val="bg1">
              <a:lumMod val="8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b="1" dirty="0" smtClean="0"/>
              <a:t>Logical method: </a:t>
            </a:r>
            <a:r>
              <a:rPr lang="en-US" dirty="0" smtClean="0"/>
              <a:t>Certificates</a:t>
            </a:r>
          </a:p>
        </p:txBody>
      </p:sp>
      <p:sp>
        <p:nvSpPr>
          <p:cNvPr id="7" name="Content Placeholder 3"/>
          <p:cNvSpPr txBox="1">
            <a:spLocks/>
          </p:cNvSpPr>
          <p:nvPr/>
        </p:nvSpPr>
        <p:spPr>
          <a:xfrm rot="624684">
            <a:off x="4578228" y="2265023"/>
            <a:ext cx="4038600" cy="1142325"/>
          </a:xfrm>
          <a:prstGeom prst="rect">
            <a:avLst/>
          </a:prstGeom>
          <a:solidFill>
            <a:schemeClr val="bg1">
              <a:lumMod val="8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b="1" dirty="0" smtClean="0"/>
              <a:t>Cryptographic method:</a:t>
            </a:r>
          </a:p>
          <a:p>
            <a:pPr marL="0" indent="0">
              <a:buFont typeface="Arial"/>
              <a:buNone/>
            </a:pPr>
            <a:r>
              <a:rPr lang="en-US" dirty="0" smtClean="0"/>
              <a:t>Zero knowledge proofs</a:t>
            </a:r>
          </a:p>
          <a:p>
            <a:pPr marL="0" indent="0">
              <a:buFont typeface="Arial"/>
              <a:buNone/>
            </a:pPr>
            <a:endParaRPr lang="en-US" dirty="0" smtClean="0"/>
          </a:p>
          <a:p>
            <a:pPr marL="0" indent="0">
              <a:buFont typeface="Arial"/>
              <a:buNone/>
            </a:pPr>
            <a:endParaRPr lang="en-US" dirty="0"/>
          </a:p>
        </p:txBody>
      </p:sp>
    </p:spTree>
    <p:extLst>
      <p:ext uri="{BB962C8B-B14F-4D97-AF65-F5344CB8AC3E}">
        <p14:creationId xmlns:p14="http://schemas.microsoft.com/office/powerpoint/2010/main" val="924441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Method</a:t>
            </a:r>
            <a:endParaRPr lang="en-US" dirty="0"/>
          </a:p>
        </p:txBody>
      </p:sp>
      <p:sp>
        <p:nvSpPr>
          <p:cNvPr id="3" name="Content Placeholder 2"/>
          <p:cNvSpPr>
            <a:spLocks noGrp="1"/>
          </p:cNvSpPr>
          <p:nvPr>
            <p:ph sz="half" idx="1"/>
          </p:nvPr>
        </p:nvSpPr>
        <p:spPr>
          <a:xfrm rot="21120738">
            <a:off x="5131045" y="4144521"/>
            <a:ext cx="4310210" cy="2425772"/>
          </a:xfrm>
          <a:solidFill>
            <a:schemeClr val="bg1">
              <a:lumMod val="85000"/>
            </a:schemeClr>
          </a:solidFill>
        </p:spPr>
        <p:txBody>
          <a:bodyPr>
            <a:normAutofit/>
          </a:bodyPr>
          <a:lstStyle/>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seed </a:t>
            </a:r>
            <a:r>
              <a:rPr lang="en-US" dirty="0" smtClean="0">
                <a:latin typeface="Menlo"/>
                <a:ea typeface="Menlo"/>
                <a:cs typeface="Menlo"/>
                <a:sym typeface="Menlo"/>
              </a:rPr>
              <a:t>= “</a:t>
            </a:r>
            <a:r>
              <a:rPr lang="en-US" dirty="0">
                <a:latin typeface="Menlo"/>
                <a:ea typeface="Menlo"/>
                <a:cs typeface="Menlo"/>
                <a:sym typeface="Menlo"/>
              </a:rPr>
              <a:t>90755425186715521560”</a:t>
            </a: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max = 2332217</a:t>
            </a: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for </a:t>
            </a:r>
            <a:r>
              <a:rPr lang="en-US" dirty="0" err="1">
                <a:latin typeface="Menlo"/>
                <a:ea typeface="Menlo"/>
                <a:cs typeface="Menlo"/>
                <a:sym typeface="Menlo"/>
              </a:rPr>
              <a:t>i</a:t>
            </a:r>
            <a:r>
              <a:rPr lang="en-US" dirty="0">
                <a:latin typeface="Menlo"/>
                <a:ea typeface="Menlo"/>
                <a:cs typeface="Menlo"/>
                <a:sym typeface="Menlo"/>
              </a:rPr>
              <a:t>=1 to </a:t>
            </a:r>
            <a:r>
              <a:rPr lang="en-US" dirty="0" err="1">
                <a:latin typeface="Menlo"/>
                <a:ea typeface="Menlo"/>
                <a:cs typeface="Menlo"/>
                <a:sym typeface="Menlo"/>
              </a:rPr>
              <a:t>samplesize</a:t>
            </a:r>
            <a:r>
              <a:rPr lang="en-US" dirty="0">
                <a:latin typeface="Menlo"/>
                <a:ea typeface="Menlo"/>
                <a:cs typeface="Menlo"/>
                <a:sym typeface="Menlo"/>
              </a:rPr>
              <a:t> do</a:t>
            </a: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	</a:t>
            </a:r>
            <a:r>
              <a:rPr lang="en-US" dirty="0">
                <a:solidFill>
                  <a:srgbClr val="0365C0"/>
                </a:solidFill>
                <a:latin typeface="Menlo"/>
                <a:ea typeface="Menlo"/>
                <a:cs typeface="Menlo"/>
                <a:sym typeface="Menlo"/>
              </a:rPr>
              <a:t>x = seed ^ “,” ^ </a:t>
            </a:r>
            <a:r>
              <a:rPr lang="en-US" dirty="0" err="1">
                <a:solidFill>
                  <a:srgbClr val="0365C0"/>
                </a:solidFill>
                <a:latin typeface="Menlo"/>
                <a:ea typeface="Menlo"/>
                <a:cs typeface="Menlo"/>
                <a:sym typeface="Menlo"/>
              </a:rPr>
              <a:t>i</a:t>
            </a:r>
            <a:endParaRPr lang="en-US" dirty="0">
              <a:solidFill>
                <a:srgbClr val="0365C0"/>
              </a:solidFill>
              <a:latin typeface="Menlo"/>
              <a:ea typeface="Menlo"/>
              <a:cs typeface="Menlo"/>
              <a:sym typeface="Menlo"/>
            </a:endParaRP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	</a:t>
            </a:r>
            <a:r>
              <a:rPr lang="en-US" dirty="0">
                <a:solidFill>
                  <a:srgbClr val="00882B"/>
                </a:solidFill>
                <a:latin typeface="Menlo"/>
                <a:ea typeface="Menlo"/>
                <a:cs typeface="Menlo"/>
                <a:sym typeface="Menlo"/>
              </a:rPr>
              <a:t>y = sha256 (x)</a:t>
            </a:r>
            <a:endParaRPr lang="en-US" dirty="0">
              <a:latin typeface="Menlo"/>
              <a:ea typeface="Menlo"/>
              <a:cs typeface="Menlo"/>
              <a:sym typeface="Menlo"/>
            </a:endParaRP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	</a:t>
            </a:r>
            <a:r>
              <a:rPr lang="en-US" dirty="0">
                <a:solidFill>
                  <a:srgbClr val="DCBD23"/>
                </a:solidFill>
                <a:latin typeface="Menlo"/>
                <a:ea typeface="Menlo"/>
                <a:cs typeface="Menlo"/>
                <a:sym typeface="Menlo"/>
              </a:rPr>
              <a:t>z = decimal (y)</a:t>
            </a:r>
            <a:endParaRPr lang="en-US" dirty="0">
              <a:latin typeface="Menlo"/>
              <a:ea typeface="Menlo"/>
              <a:cs typeface="Menlo"/>
              <a:sym typeface="Menlo"/>
            </a:endParaRP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	</a:t>
            </a:r>
            <a:r>
              <a:rPr lang="en-US" dirty="0">
                <a:solidFill>
                  <a:srgbClr val="DE6A10"/>
                </a:solidFill>
                <a:latin typeface="Menlo"/>
                <a:ea typeface="Menlo"/>
                <a:cs typeface="Menlo"/>
                <a:sym typeface="Menlo"/>
              </a:rPr>
              <a:t>b = z mod max</a:t>
            </a:r>
          </a:p>
          <a:p>
            <a:pPr marL="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dirty="0">
                <a:latin typeface="Menlo"/>
                <a:ea typeface="Menlo"/>
                <a:cs typeface="Menlo"/>
                <a:sym typeface="Menlo"/>
              </a:rPr>
              <a:t>end	</a:t>
            </a:r>
            <a:endParaRPr lang="en-US" dirty="0"/>
          </a:p>
        </p:txBody>
      </p:sp>
      <p:sp>
        <p:nvSpPr>
          <p:cNvPr id="11" name="TextBox 10"/>
          <p:cNvSpPr txBox="1"/>
          <p:nvPr/>
        </p:nvSpPr>
        <p:spPr>
          <a:xfrm>
            <a:off x="349107" y="4576185"/>
            <a:ext cx="4451493" cy="1077218"/>
          </a:xfrm>
          <a:prstGeom prst="rect">
            <a:avLst/>
          </a:prstGeom>
          <a:noFill/>
        </p:spPr>
        <p:txBody>
          <a:bodyPr wrap="square" rtlCol="0">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endParaRPr lang="en-US" sz="3200" dirty="0"/>
          </a:p>
          <a:p>
            <a:endParaRPr lang="en-US" sz="3200" dirty="0"/>
          </a:p>
        </p:txBody>
      </p:sp>
      <p:sp>
        <p:nvSpPr>
          <p:cNvPr id="4" name="TextBox 3"/>
          <p:cNvSpPr txBox="1"/>
          <p:nvPr/>
        </p:nvSpPr>
        <p:spPr>
          <a:xfrm>
            <a:off x="457200" y="1309219"/>
            <a:ext cx="7933526" cy="5724644"/>
          </a:xfrm>
          <a:prstGeom prst="rect">
            <a:avLst/>
          </a:prstGeom>
          <a:noFill/>
        </p:spPr>
        <p:txBody>
          <a:bodyPr wrap="square" rtlCol="0">
            <a:spAutoFit/>
          </a:bodyPr>
          <a:lstStyle/>
          <a:p>
            <a:r>
              <a:rPr lang="en-US" sz="3600" b="1" dirty="0" smtClean="0"/>
              <a:t>Input</a:t>
            </a:r>
            <a:r>
              <a:rPr lang="en-US" sz="3200" b="1" dirty="0" smtClean="0"/>
              <a:t>:</a:t>
            </a:r>
            <a:r>
              <a:rPr lang="en-US" sz="3200" dirty="0"/>
              <a:t> </a:t>
            </a:r>
            <a:r>
              <a:rPr lang="en-US" sz="3200" dirty="0" smtClean="0"/>
              <a:t> Confidence </a:t>
            </a:r>
            <a:r>
              <a:rPr lang="en-US" sz="3200" dirty="0"/>
              <a:t>Level: 99.9</a:t>
            </a:r>
            <a:r>
              <a:rPr lang="en-US" sz="3200" dirty="0" smtClean="0"/>
              <a:t>%</a:t>
            </a:r>
          </a:p>
          <a:p>
            <a:endParaRPr lang="en-US" sz="3600" dirty="0" smtClean="0"/>
          </a:p>
          <a:p>
            <a:endParaRPr lang="en-US" sz="3600" dirty="0" smtClean="0"/>
          </a:p>
          <a:p>
            <a:endParaRPr lang="en-US" sz="3600" dirty="0"/>
          </a:p>
          <a:p>
            <a:r>
              <a:rPr lang="en-US" sz="3600" b="1" dirty="0" smtClean="0"/>
              <a:t>Audit:  Denmark 2014</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sz="3200" dirty="0"/>
              <a:t>EU Election: 1903 ballots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sz="3200" dirty="0"/>
              <a:t>Referendum:   60 </a:t>
            </a:r>
            <a:r>
              <a:rPr lang="en-US" sz="3200" dirty="0" smtClean="0"/>
              <a:t>ballots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endParaRPr lang="en-US" sz="3200" b="1" dirty="0" smtClean="0"/>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lang="en-US" sz="3600" b="1" dirty="0" smtClean="0"/>
              <a:t>Output: </a:t>
            </a:r>
            <a:r>
              <a:rPr lang="en-US" sz="3200" b="1" dirty="0" smtClean="0"/>
              <a:t>Yes/No</a:t>
            </a:r>
            <a:endParaRPr lang="en-US" b="1" dirty="0"/>
          </a:p>
          <a:p>
            <a:endParaRPr lang="en-US" dirty="0" smtClean="0"/>
          </a:p>
          <a:p>
            <a:endParaRPr lang="en-US" dirty="0" smtClean="0"/>
          </a:p>
          <a:p>
            <a:endParaRPr lang="en-US" dirty="0"/>
          </a:p>
        </p:txBody>
      </p:sp>
      <p:graphicFrame>
        <p:nvGraphicFramePr>
          <p:cNvPr id="8" name="Content Placeholder 10"/>
          <p:cNvGraphicFramePr>
            <a:graphicFrameLocks/>
          </p:cNvGraphicFramePr>
          <p:nvPr>
            <p:extLst>
              <p:ext uri="{D42A27DB-BD31-4B8C-83A1-F6EECF244321}">
                <p14:modId xmlns:p14="http://schemas.microsoft.com/office/powerpoint/2010/main" val="1639570573"/>
              </p:ext>
            </p:extLst>
          </p:nvPr>
        </p:nvGraphicFramePr>
        <p:xfrm>
          <a:off x="349110" y="2339373"/>
          <a:ext cx="8595590" cy="741680"/>
        </p:xfrm>
        <a:graphic>
          <a:graphicData uri="http://schemas.openxmlformats.org/drawingml/2006/table">
            <a:tbl>
              <a:tblPr firstRow="1" bandRow="1">
                <a:tableStyleId>{5C22544A-7EE6-4342-B048-85BDC9FD1C3A}</a:tableStyleId>
              </a:tblPr>
              <a:tblGrid>
                <a:gridCol w="859559"/>
                <a:gridCol w="859559"/>
                <a:gridCol w="859559"/>
                <a:gridCol w="859559"/>
                <a:gridCol w="859559"/>
                <a:gridCol w="859559"/>
                <a:gridCol w="859559"/>
                <a:gridCol w="859559"/>
                <a:gridCol w="859559"/>
                <a:gridCol w="859559"/>
              </a:tblGrid>
              <a:tr h="370840">
                <a:tc>
                  <a:txBody>
                    <a:bodyPr/>
                    <a:lstStyle/>
                    <a:p>
                      <a:pPr algn="ctr"/>
                      <a:r>
                        <a:rPr lang="en-US" dirty="0" smtClean="0"/>
                        <a:t>Party</a:t>
                      </a:r>
                      <a:endParaRPr lang="en-US" dirty="0"/>
                    </a:p>
                  </a:txBody>
                  <a:tcPr/>
                </a:tc>
                <a:tc>
                  <a:txBody>
                    <a:bodyPr/>
                    <a:lstStyle/>
                    <a:p>
                      <a:pPr algn="ctr"/>
                      <a:r>
                        <a:rPr lang="en-US" dirty="0" smtClean="0"/>
                        <a:t>A</a:t>
                      </a:r>
                      <a:endParaRPr lang="en-US" dirty="0"/>
                    </a:p>
                  </a:txBody>
                  <a:tcPr/>
                </a:tc>
                <a:tc>
                  <a:txBody>
                    <a:bodyPr/>
                    <a:lstStyle/>
                    <a:p>
                      <a:pPr algn="ctr"/>
                      <a:r>
                        <a:rPr lang="en-US" dirty="0" smtClean="0"/>
                        <a:t>B</a:t>
                      </a:r>
                      <a:endParaRPr lang="en-US" dirty="0"/>
                    </a:p>
                  </a:txBody>
                  <a:tcPr/>
                </a:tc>
                <a:tc>
                  <a:txBody>
                    <a:bodyPr/>
                    <a:lstStyle/>
                    <a:p>
                      <a:pPr algn="ctr"/>
                      <a:r>
                        <a:rPr lang="en-US" dirty="0" smtClean="0"/>
                        <a:t>C</a:t>
                      </a:r>
                      <a:endParaRPr lang="en-US" dirty="0"/>
                    </a:p>
                  </a:txBody>
                  <a:tcPr/>
                </a:tc>
                <a:tc>
                  <a:txBody>
                    <a:bodyPr/>
                    <a:lstStyle/>
                    <a:p>
                      <a:pPr algn="ctr"/>
                      <a:r>
                        <a:rPr lang="en-US" dirty="0" smtClean="0"/>
                        <a:t>D</a:t>
                      </a:r>
                      <a:endParaRPr lang="en-US" dirty="0"/>
                    </a:p>
                  </a:txBody>
                  <a:tcPr/>
                </a:tc>
                <a:tc>
                  <a:txBody>
                    <a:bodyPr/>
                    <a:lstStyle/>
                    <a:p>
                      <a:pPr algn="ctr"/>
                      <a:r>
                        <a:rPr lang="en-US" dirty="0" smtClean="0"/>
                        <a:t>E</a:t>
                      </a:r>
                      <a:endParaRPr lang="en-US" dirty="0"/>
                    </a:p>
                  </a:txBody>
                  <a:tcPr/>
                </a:tc>
                <a:tc>
                  <a:txBody>
                    <a:bodyPr/>
                    <a:lstStyle/>
                    <a:p>
                      <a:pPr algn="ctr"/>
                      <a:r>
                        <a:rPr lang="en-US" dirty="0" smtClean="0"/>
                        <a:t>F</a:t>
                      </a:r>
                      <a:endParaRPr lang="en-US" dirty="0"/>
                    </a:p>
                  </a:txBody>
                  <a:tcPr/>
                </a:tc>
                <a:tc>
                  <a:txBody>
                    <a:bodyPr/>
                    <a:lstStyle/>
                    <a:p>
                      <a:pPr algn="ctr"/>
                      <a:r>
                        <a:rPr lang="en-US" dirty="0" smtClean="0"/>
                        <a:t>G</a:t>
                      </a:r>
                      <a:endParaRPr lang="en-US" dirty="0"/>
                    </a:p>
                  </a:txBody>
                  <a:tcPr/>
                </a:tc>
                <a:tc>
                  <a:txBody>
                    <a:bodyPr/>
                    <a:lstStyle/>
                    <a:p>
                      <a:pPr algn="ctr"/>
                      <a:r>
                        <a:rPr lang="en-US" dirty="0" smtClean="0"/>
                        <a:t>H</a:t>
                      </a:r>
                      <a:endParaRPr lang="en-US" dirty="0"/>
                    </a:p>
                  </a:txBody>
                  <a:tcPr/>
                </a:tc>
                <a:tc>
                  <a:txBody>
                    <a:bodyPr/>
                    <a:lstStyle/>
                    <a:p>
                      <a:pPr algn="ctr"/>
                      <a:r>
                        <a:rPr lang="en-US" dirty="0" smtClean="0"/>
                        <a:t>I</a:t>
                      </a:r>
                      <a:endParaRPr lang="en-US" dirty="0"/>
                    </a:p>
                  </a:txBody>
                  <a:tcPr/>
                </a:tc>
              </a:tr>
              <a:tr h="370840">
                <a:tc>
                  <a:txBody>
                    <a:bodyPr/>
                    <a:lstStyle/>
                    <a:p>
                      <a:pPr algn="ctr"/>
                      <a:r>
                        <a:rPr lang="en-US" dirty="0" smtClean="0"/>
                        <a:t>Seats</a:t>
                      </a:r>
                      <a:endParaRPr lang="en-US" dirty="0"/>
                    </a:p>
                  </a:txBody>
                  <a:tcPr/>
                </a:tc>
                <a:tc>
                  <a:txBody>
                    <a:bodyPr/>
                    <a:lstStyle/>
                    <a:p>
                      <a:pPr algn="ctr"/>
                      <a:r>
                        <a:rPr lang="en-US" dirty="0" smtClean="0"/>
                        <a:t>5</a:t>
                      </a:r>
                      <a:endParaRPr lang="en-US" dirty="0"/>
                    </a:p>
                  </a:txBody>
                  <a:tcPr/>
                </a:tc>
                <a:tc gridSpan="2">
                  <a:txBody>
                    <a:bodyPr/>
                    <a:lstStyle/>
                    <a:p>
                      <a:pPr algn="ctr"/>
                      <a:r>
                        <a:rPr lang="en-US" dirty="0" smtClean="0"/>
                        <a:t>3</a:t>
                      </a:r>
                      <a:endParaRPr lang="en-US" dirty="0"/>
                    </a:p>
                  </a:txBody>
                  <a:tcPr>
                    <a:solidFill>
                      <a:schemeClr val="accent3">
                        <a:lumMod val="40000"/>
                        <a:lumOff val="60000"/>
                      </a:schemeClr>
                    </a:solidFill>
                  </a:tcPr>
                </a:tc>
                <a:tc hMerge="1">
                  <a:txBody>
                    <a:bodyPr/>
                    <a:lstStyle/>
                    <a:p>
                      <a:pPr algn="ct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gridSpan="2">
                  <a:txBody>
                    <a:bodyPr/>
                    <a:lstStyle/>
                    <a:p>
                      <a:pPr algn="ctr"/>
                      <a:r>
                        <a:rPr lang="en-US" dirty="0" smtClean="0"/>
                        <a:t>1</a:t>
                      </a:r>
                      <a:endParaRPr lang="en-US" dirty="0"/>
                    </a:p>
                  </a:txBody>
                  <a:tcPr>
                    <a:solidFill>
                      <a:srgbClr val="D7E4BD"/>
                    </a:solidFill>
                  </a:tcPr>
                </a:tc>
                <a:tc hMerge="1">
                  <a:txBody>
                    <a:bodyPr/>
                    <a:lstStyle/>
                    <a:p>
                      <a:pPr algn="ctr"/>
                      <a:endParaRPr lang="en-US" dirty="0"/>
                    </a:p>
                  </a:txBody>
                  <a:tcPr/>
                </a:tc>
                <a:tc>
                  <a:txBody>
                    <a:bodyPr/>
                    <a:lstStyle/>
                    <a:p>
                      <a:pPr algn="ctr"/>
                      <a:r>
                        <a:rPr lang="en-US" dirty="0" smtClean="0"/>
                        <a:t>0</a:t>
                      </a:r>
                      <a:endParaRPr lang="en-US" dirty="0"/>
                    </a:p>
                  </a:txBody>
                  <a:tcPr/>
                </a:tc>
              </a:tr>
            </a:tbl>
          </a:graphicData>
        </a:graphic>
      </p:graphicFrame>
    </p:spTree>
    <p:extLst>
      <p:ext uri="{BB962C8B-B14F-4D97-AF65-F5344CB8AC3E}">
        <p14:creationId xmlns:p14="http://schemas.microsoft.com/office/powerpoint/2010/main" val="71023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Conclusion</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6049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8910" y="5257613"/>
            <a:ext cx="1121466" cy="1304782"/>
          </a:xfrm>
          <a:prstGeom prst="rect">
            <a:avLst/>
          </a:prstGeom>
        </p:spPr>
      </p:pic>
      <p:sp>
        <p:nvSpPr>
          <p:cNvPr id="2" name="Title 1"/>
          <p:cNvSpPr>
            <a:spLocks noGrp="1"/>
          </p:cNvSpPr>
          <p:nvPr>
            <p:ph type="title"/>
          </p:nvPr>
        </p:nvSpPr>
        <p:spPr/>
        <p:txBody>
          <a:bodyPr/>
          <a:lstStyle/>
          <a:p>
            <a:r>
              <a:rPr lang="en-US" dirty="0" smtClean="0"/>
              <a:t>Electoral Science</a:t>
            </a:r>
            <a:endParaRPr lang="en-US" dirty="0"/>
          </a:p>
        </p:txBody>
      </p:sp>
      <p:sp>
        <p:nvSpPr>
          <p:cNvPr id="3" name="Content Placeholder 2"/>
          <p:cNvSpPr>
            <a:spLocks noGrp="1"/>
          </p:cNvSpPr>
          <p:nvPr>
            <p:ph idx="1"/>
          </p:nvPr>
        </p:nvSpPr>
        <p:spPr/>
        <p:txBody>
          <a:bodyPr/>
          <a:lstStyle/>
          <a:p>
            <a:r>
              <a:rPr lang="en-US" dirty="0" smtClean="0"/>
              <a:t>Electoral </a:t>
            </a:r>
            <a:r>
              <a:rPr lang="en-US" dirty="0"/>
              <a:t>s</a:t>
            </a:r>
            <a:r>
              <a:rPr lang="en-US" dirty="0" smtClean="0"/>
              <a:t>ystem innovation</a:t>
            </a:r>
          </a:p>
          <a:p>
            <a:r>
              <a:rPr lang="en-US" dirty="0" smtClean="0"/>
              <a:t>Internet elections in a post Snowden world</a:t>
            </a:r>
          </a:p>
          <a:p>
            <a:r>
              <a:rPr lang="en-US" dirty="0" smtClean="0"/>
              <a:t>Education for future generations of experts</a:t>
            </a:r>
          </a:p>
          <a:p>
            <a:r>
              <a:rPr lang="en-US" dirty="0" smtClean="0"/>
              <a:t>Trust in developing and post-conflict countries</a:t>
            </a:r>
          </a:p>
          <a:p>
            <a:r>
              <a:rPr lang="en-US" dirty="0" smtClean="0"/>
              <a:t>Trust in established democracies</a:t>
            </a:r>
          </a:p>
          <a:p>
            <a:r>
              <a:rPr lang="en-US" dirty="0" smtClean="0"/>
              <a:t>Securing digital democracy!</a:t>
            </a:r>
          </a:p>
          <a:p>
            <a:pPr marL="0" indent="0">
              <a:buNone/>
            </a:pPr>
            <a:endParaRPr lang="en-US" dirty="0" smtClean="0"/>
          </a:p>
        </p:txBody>
      </p:sp>
    </p:spTree>
    <p:extLst>
      <p:ext uri="{BB962C8B-B14F-4D97-AF65-F5344CB8AC3E}">
        <p14:creationId xmlns:p14="http://schemas.microsoft.com/office/powerpoint/2010/main" val="42826732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6247" b="-26247"/>
          <a:stretch/>
        </p:blipFill>
        <p:spPr>
          <a:xfrm>
            <a:off x="-708526" y="1206500"/>
            <a:ext cx="10737438" cy="8053079"/>
          </a:xfrm>
          <a:prstGeom prst="rect">
            <a:avLst/>
          </a:prstGeom>
        </p:spPr>
      </p:pic>
      <p:sp>
        <p:nvSpPr>
          <p:cNvPr id="4" name="Title 3"/>
          <p:cNvSpPr>
            <a:spLocks noGrp="1"/>
          </p:cNvSpPr>
          <p:nvPr>
            <p:ph type="title"/>
          </p:nvPr>
        </p:nvSpPr>
        <p:spPr/>
        <p:txBody>
          <a:bodyPr/>
          <a:lstStyle/>
          <a:p>
            <a:r>
              <a:rPr lang="en-US" dirty="0" smtClean="0"/>
              <a:t>The Voting Process</a:t>
            </a:r>
            <a:endParaRPr lang="en-US" dirty="0"/>
          </a:p>
        </p:txBody>
      </p:sp>
      <p:sp>
        <p:nvSpPr>
          <p:cNvPr id="5" name="Up Arrow 4"/>
          <p:cNvSpPr/>
          <p:nvPr/>
        </p:nvSpPr>
        <p:spPr>
          <a:xfrm rot="10075147">
            <a:off x="7580028" y="985317"/>
            <a:ext cx="1067419" cy="1513117"/>
          </a:xfrm>
          <a:prstGeom prst="upArrow">
            <a:avLst/>
          </a:prstGeom>
          <a:solidFill>
            <a:srgbClr val="FF0000">
              <a:alpha val="5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40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Electoral System</a:t>
            </a:r>
            <a:endParaRPr lang="en-US" dirty="0"/>
          </a:p>
        </p:txBody>
      </p:sp>
      <p:sp>
        <p:nvSpPr>
          <p:cNvPr id="4" name="Subtitle 3"/>
          <p:cNvSpPr>
            <a:spLocks noGrp="1"/>
          </p:cNvSpPr>
          <p:nvPr>
            <p:ph type="subTitle" idx="1"/>
          </p:nvPr>
        </p:nvSpPr>
        <p:spPr/>
        <p:txBody>
          <a:bodyPr/>
          <a:lstStyle/>
          <a:p>
            <a:r>
              <a:rPr lang="en-US" dirty="0" smtClean="0"/>
              <a:t>Social Choice Theory</a:t>
            </a:r>
            <a:endParaRPr lang="en-US" dirty="0"/>
          </a:p>
        </p:txBody>
      </p:sp>
    </p:spTree>
    <p:extLst>
      <p:ext uri="{BB962C8B-B14F-4D97-AF65-F5344CB8AC3E}">
        <p14:creationId xmlns:p14="http://schemas.microsoft.com/office/powerpoint/2010/main" val="1629261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40005248"/>
              </p:ext>
            </p:extLst>
          </p:nvPr>
        </p:nvGraphicFramePr>
        <p:xfrm>
          <a:off x="351304" y="2604862"/>
          <a:ext cx="8335496" cy="2595880"/>
        </p:xfrm>
        <a:graphic>
          <a:graphicData uri="http://schemas.openxmlformats.org/drawingml/2006/table">
            <a:tbl>
              <a:tblPr firstRow="1" bandRow="1">
                <a:tableStyleId>{5C22544A-7EE6-4342-B048-85BDC9FD1C3A}</a:tableStyleId>
              </a:tblPr>
              <a:tblGrid>
                <a:gridCol w="810697"/>
                <a:gridCol w="824210"/>
                <a:gridCol w="1675442"/>
                <a:gridCol w="837722"/>
                <a:gridCol w="837721"/>
                <a:gridCol w="837722"/>
                <a:gridCol w="1675443"/>
                <a:gridCol w="836539"/>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2220</a:t>
                      </a:r>
                      <a:endParaRPr lang="en-US" dirty="0"/>
                    </a:p>
                  </a:txBody>
                  <a:tcPr/>
                </a:tc>
                <a:tc>
                  <a:txBody>
                    <a:bodyPr/>
                    <a:lstStyle/>
                    <a:p>
                      <a:pPr algn="ctr"/>
                      <a:r>
                        <a:rPr lang="en-US" dirty="0" smtClean="0"/>
                        <a:t>1195</a:t>
                      </a:r>
                      <a:endParaRPr lang="en-US" dirty="0"/>
                    </a:p>
                  </a:txBody>
                  <a:tcPr>
                    <a:solidFill>
                      <a:schemeClr val="accent3">
                        <a:lumMod val="40000"/>
                        <a:lumOff val="60000"/>
                      </a:schemeClr>
                    </a:solidFill>
                  </a:tcPr>
                </a:tc>
                <a:tc>
                  <a:txBody>
                    <a:bodyPr/>
                    <a:lstStyle/>
                    <a:p>
                      <a:pPr algn="ctr"/>
                      <a:r>
                        <a:rPr lang="en-US" dirty="0" smtClean="0"/>
                        <a:t>750</a:t>
                      </a:r>
                      <a:endParaRPr lang="en-US" dirty="0"/>
                    </a:p>
                  </a:txBody>
                  <a:tcPr/>
                </a:tc>
                <a:tc>
                  <a:txBody>
                    <a:bodyPr/>
                    <a:lstStyle/>
                    <a:p>
                      <a:pPr algn="ctr"/>
                      <a:r>
                        <a:rPr lang="en-US" dirty="0" smtClean="0"/>
                        <a:t>621</a:t>
                      </a:r>
                      <a:endParaRPr lang="en-US" dirty="0"/>
                    </a:p>
                  </a:txBody>
                  <a:tcPr/>
                </a:tc>
                <a:tc>
                  <a:txBody>
                    <a:bodyPr/>
                    <a:lstStyle/>
                    <a:p>
                      <a:pPr algn="ctr"/>
                      <a:r>
                        <a:rPr lang="en-US" smtClean="0"/>
                        <a:t>1120</a:t>
                      </a:r>
                      <a:endParaRPr lang="en-US" dirty="0"/>
                    </a:p>
                  </a:txBody>
                  <a:tcPr/>
                </a:tc>
                <a:tc>
                  <a:txBody>
                    <a:bodyPr/>
                    <a:lstStyle/>
                    <a:p>
                      <a:pPr algn="ctr"/>
                      <a:r>
                        <a:rPr lang="en-US" dirty="0" smtClean="0"/>
                        <a:t>707</a:t>
                      </a:r>
                      <a:endParaRPr lang="en-US" dirty="0"/>
                    </a:p>
                  </a:txBody>
                  <a:tcPr>
                    <a:solidFill>
                      <a:schemeClr val="accent3">
                        <a:lumMod val="40000"/>
                        <a:lumOff val="60000"/>
                      </a:schemeClr>
                    </a:solidFill>
                  </a:tcPr>
                </a:tc>
                <a:tc>
                  <a:txBody>
                    <a:bodyPr/>
                    <a:lstStyle/>
                    <a:p>
                      <a:pPr algn="ctr"/>
                      <a:r>
                        <a:rPr lang="en-US" dirty="0" smtClean="0"/>
                        <a:t>350</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1110</a:t>
                      </a:r>
                      <a:endParaRPr lang="en-US" dirty="0"/>
                    </a:p>
                  </a:txBody>
                  <a:tcPr/>
                </a:tc>
                <a:tc>
                  <a:txBody>
                    <a:bodyPr/>
                    <a:lstStyle/>
                    <a:p>
                      <a:pPr algn="ctr"/>
                      <a:r>
                        <a:rPr lang="en-US" dirty="0" smtClean="0"/>
                        <a:t>598</a:t>
                      </a:r>
                      <a:endParaRPr lang="en-US" dirty="0"/>
                    </a:p>
                  </a:txBody>
                  <a:tcPr>
                    <a:solidFill>
                      <a:srgbClr val="EBF1DE"/>
                    </a:solidFill>
                  </a:tcPr>
                </a:tc>
                <a:tc>
                  <a:txBody>
                    <a:bodyPr/>
                    <a:lstStyle/>
                    <a:p>
                      <a:pPr algn="ctr"/>
                      <a:r>
                        <a:rPr lang="en-US" dirty="0" smtClean="0"/>
                        <a:t>375</a:t>
                      </a:r>
                      <a:endParaRPr lang="en-US" dirty="0"/>
                    </a:p>
                  </a:txBody>
                  <a:tcPr/>
                </a:tc>
                <a:tc>
                  <a:txBody>
                    <a:bodyPr/>
                    <a:lstStyle/>
                    <a:p>
                      <a:pPr algn="ctr"/>
                      <a:r>
                        <a:rPr lang="en-US" dirty="0" smtClean="0"/>
                        <a:t>311</a:t>
                      </a:r>
                      <a:endParaRPr lang="en-US" dirty="0"/>
                    </a:p>
                  </a:txBody>
                  <a:tcPr/>
                </a:tc>
                <a:tc>
                  <a:txBody>
                    <a:bodyPr/>
                    <a:lstStyle/>
                    <a:p>
                      <a:pPr algn="ctr"/>
                      <a:r>
                        <a:rPr lang="en-US" dirty="0" smtClean="0"/>
                        <a:t>560</a:t>
                      </a:r>
                      <a:endParaRPr lang="en-US" dirty="0"/>
                    </a:p>
                  </a:txBody>
                  <a:tcPr/>
                </a:tc>
                <a:tc>
                  <a:txBody>
                    <a:bodyPr/>
                    <a:lstStyle/>
                    <a:p>
                      <a:pPr algn="ctr"/>
                      <a:r>
                        <a:rPr lang="en-US" dirty="0" smtClean="0"/>
                        <a:t>354</a:t>
                      </a:r>
                      <a:endParaRPr lang="en-US" dirty="0"/>
                    </a:p>
                  </a:txBody>
                  <a:tcPr>
                    <a:solidFill>
                      <a:srgbClr val="EBF1DE"/>
                    </a:solidFill>
                  </a:tcPr>
                </a:tc>
                <a:tc>
                  <a:txBody>
                    <a:bodyPr/>
                    <a:lstStyle/>
                    <a:p>
                      <a:pPr algn="ctr"/>
                      <a:r>
                        <a:rPr lang="en-US" dirty="0" smtClean="0"/>
                        <a:t>175</a:t>
                      </a:r>
                      <a:endParaRPr lang="en-US" dirty="0"/>
                    </a:p>
                  </a:txBody>
                  <a:tcPr/>
                </a:tc>
              </a:tr>
              <a:tr h="370840">
                <a:tc>
                  <a:txBody>
                    <a:bodyPr/>
                    <a:lstStyle/>
                    <a:p>
                      <a:pPr algn="ctr"/>
                      <a:r>
                        <a:rPr lang="en-US" dirty="0" smtClean="0"/>
                        <a:t>3</a:t>
                      </a:r>
                      <a:endParaRPr lang="en-US" dirty="0"/>
                    </a:p>
                  </a:txBody>
                  <a:tcPr/>
                </a:tc>
                <a:tc>
                  <a:txBody>
                    <a:bodyPr/>
                    <a:lstStyle/>
                    <a:p>
                      <a:pPr algn="ctr"/>
                      <a:r>
                        <a:rPr lang="en-US" dirty="0" smtClean="0"/>
                        <a:t>740</a:t>
                      </a:r>
                      <a:endParaRPr lang="en-US" dirty="0"/>
                    </a:p>
                  </a:txBody>
                  <a:tcPr/>
                </a:tc>
                <a:tc>
                  <a:txBody>
                    <a:bodyPr/>
                    <a:lstStyle/>
                    <a:p>
                      <a:pPr algn="ctr"/>
                      <a:r>
                        <a:rPr lang="en-US" dirty="0" smtClean="0"/>
                        <a:t>398</a:t>
                      </a:r>
                      <a:endParaRPr lang="en-US" dirty="0"/>
                    </a:p>
                  </a:txBody>
                  <a:tcPr>
                    <a:solidFill>
                      <a:srgbClr val="D7E4BD"/>
                    </a:solidFill>
                  </a:tcPr>
                </a:tc>
                <a:tc>
                  <a:txBody>
                    <a:bodyPr/>
                    <a:lstStyle/>
                    <a:p>
                      <a:pPr algn="ctr"/>
                      <a:r>
                        <a:rPr lang="en-US" dirty="0" smtClean="0"/>
                        <a:t>250</a:t>
                      </a:r>
                      <a:endParaRPr lang="en-US" dirty="0"/>
                    </a:p>
                  </a:txBody>
                  <a:tcPr/>
                </a:tc>
                <a:tc>
                  <a:txBody>
                    <a:bodyPr/>
                    <a:lstStyle/>
                    <a:p>
                      <a:pPr algn="ctr"/>
                      <a:r>
                        <a:rPr lang="en-US" dirty="0" smtClean="0"/>
                        <a:t>207</a:t>
                      </a:r>
                      <a:endParaRPr lang="en-US" dirty="0"/>
                    </a:p>
                  </a:txBody>
                  <a:tcPr/>
                </a:tc>
                <a:tc>
                  <a:txBody>
                    <a:bodyPr/>
                    <a:lstStyle/>
                    <a:p>
                      <a:pPr algn="ctr"/>
                      <a:r>
                        <a:rPr lang="en-US" dirty="0" smtClean="0"/>
                        <a:t>373</a:t>
                      </a:r>
                      <a:endParaRPr lang="en-US" dirty="0"/>
                    </a:p>
                  </a:txBody>
                  <a:tcPr/>
                </a:tc>
                <a:tc>
                  <a:txBody>
                    <a:bodyPr/>
                    <a:lstStyle/>
                    <a:p>
                      <a:pPr algn="ctr"/>
                      <a:r>
                        <a:rPr lang="en-US" dirty="0" smtClean="0"/>
                        <a:t>236</a:t>
                      </a:r>
                      <a:endParaRPr lang="en-US" dirty="0"/>
                    </a:p>
                  </a:txBody>
                  <a:tcPr>
                    <a:solidFill>
                      <a:srgbClr val="D7E4BD"/>
                    </a:solidFill>
                  </a:tcPr>
                </a:tc>
                <a:tc>
                  <a:txBody>
                    <a:bodyPr/>
                    <a:lstStyle/>
                    <a:p>
                      <a:pPr algn="ctr"/>
                      <a:r>
                        <a:rPr lang="en-US" dirty="0" smtClean="0"/>
                        <a:t>117</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555</a:t>
                      </a:r>
                      <a:endParaRPr lang="en-US" dirty="0"/>
                    </a:p>
                  </a:txBody>
                  <a:tcPr/>
                </a:tc>
                <a:tc>
                  <a:txBody>
                    <a:bodyPr/>
                    <a:lstStyle/>
                    <a:p>
                      <a:pPr algn="ctr"/>
                      <a:r>
                        <a:rPr lang="en-US" dirty="0" smtClean="0"/>
                        <a:t>299</a:t>
                      </a:r>
                      <a:endParaRPr lang="en-US" dirty="0"/>
                    </a:p>
                  </a:txBody>
                  <a:tcPr>
                    <a:solidFill>
                      <a:srgbClr val="EBF1DE"/>
                    </a:solidFill>
                  </a:tcPr>
                </a:tc>
                <a:tc>
                  <a:txBody>
                    <a:bodyPr/>
                    <a:lstStyle/>
                    <a:p>
                      <a:pPr algn="ctr"/>
                      <a:r>
                        <a:rPr lang="en-US" dirty="0" smtClean="0"/>
                        <a:t>188</a:t>
                      </a:r>
                      <a:endParaRPr lang="en-US" dirty="0"/>
                    </a:p>
                  </a:txBody>
                  <a:tcPr/>
                </a:tc>
                <a:tc>
                  <a:txBody>
                    <a:bodyPr/>
                    <a:lstStyle/>
                    <a:p>
                      <a:pPr algn="ctr"/>
                      <a:r>
                        <a:rPr lang="en-US" dirty="0" smtClean="0"/>
                        <a:t>155</a:t>
                      </a:r>
                      <a:endParaRPr lang="en-US" dirty="0"/>
                    </a:p>
                  </a:txBody>
                  <a:tcPr/>
                </a:tc>
                <a:tc>
                  <a:txBody>
                    <a:bodyPr/>
                    <a:lstStyle/>
                    <a:p>
                      <a:pPr algn="ctr"/>
                      <a:r>
                        <a:rPr lang="en-US" dirty="0" smtClean="0"/>
                        <a:t>280</a:t>
                      </a:r>
                      <a:endParaRPr lang="en-US" dirty="0"/>
                    </a:p>
                  </a:txBody>
                  <a:tcPr/>
                </a:tc>
                <a:tc>
                  <a:txBody>
                    <a:bodyPr/>
                    <a:lstStyle/>
                    <a:p>
                      <a:pPr algn="ctr"/>
                      <a:r>
                        <a:rPr lang="en-US" dirty="0" smtClean="0"/>
                        <a:t>177</a:t>
                      </a:r>
                      <a:endParaRPr lang="en-US" dirty="0"/>
                    </a:p>
                  </a:txBody>
                  <a:tcPr>
                    <a:solidFill>
                      <a:srgbClr val="EBF1DE"/>
                    </a:solidFill>
                  </a:tcPr>
                </a:tc>
                <a:tc>
                  <a:txBody>
                    <a:bodyPr/>
                    <a:lstStyle/>
                    <a:p>
                      <a:pPr algn="ctr"/>
                      <a:r>
                        <a:rPr lang="en-US" dirty="0" smtClean="0"/>
                        <a:t>88</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444</a:t>
                      </a:r>
                      <a:endParaRPr lang="en-US" dirty="0"/>
                    </a:p>
                  </a:txBody>
                  <a:tcPr/>
                </a:tc>
                <a:tc>
                  <a:txBody>
                    <a:bodyPr/>
                    <a:lstStyle/>
                    <a:p>
                      <a:pPr algn="ctr"/>
                      <a:r>
                        <a:rPr lang="en-US" dirty="0" smtClean="0"/>
                        <a:t>239</a:t>
                      </a:r>
                      <a:endParaRPr lang="en-US" dirty="0"/>
                    </a:p>
                  </a:txBody>
                  <a:tcPr>
                    <a:solidFill>
                      <a:srgbClr val="D7E4BD"/>
                    </a:solidFill>
                  </a:tcPr>
                </a:tc>
                <a:tc>
                  <a:txBody>
                    <a:bodyPr/>
                    <a:lstStyle/>
                    <a:p>
                      <a:pPr algn="ctr"/>
                      <a:r>
                        <a:rPr lang="en-US" dirty="0" smtClean="0"/>
                        <a:t>150</a:t>
                      </a:r>
                      <a:endParaRPr lang="en-US" dirty="0"/>
                    </a:p>
                  </a:txBody>
                  <a:tcPr/>
                </a:tc>
                <a:tc>
                  <a:txBody>
                    <a:bodyPr/>
                    <a:lstStyle/>
                    <a:p>
                      <a:pPr algn="ctr"/>
                      <a:r>
                        <a:rPr lang="en-US" dirty="0" smtClean="0"/>
                        <a:t>124</a:t>
                      </a:r>
                      <a:endParaRPr lang="en-US" dirty="0"/>
                    </a:p>
                  </a:txBody>
                  <a:tcPr/>
                </a:tc>
                <a:tc>
                  <a:txBody>
                    <a:bodyPr/>
                    <a:lstStyle/>
                    <a:p>
                      <a:pPr algn="ctr"/>
                      <a:r>
                        <a:rPr lang="en-US" dirty="0" smtClean="0"/>
                        <a:t>224</a:t>
                      </a:r>
                      <a:endParaRPr lang="en-US" dirty="0"/>
                    </a:p>
                  </a:txBody>
                  <a:tcPr/>
                </a:tc>
                <a:tc>
                  <a:txBody>
                    <a:bodyPr/>
                    <a:lstStyle/>
                    <a:p>
                      <a:pPr algn="ctr"/>
                      <a:r>
                        <a:rPr lang="en-US" dirty="0" smtClean="0"/>
                        <a:t>114</a:t>
                      </a:r>
                      <a:endParaRPr lang="en-US" dirty="0"/>
                    </a:p>
                  </a:txBody>
                  <a:tcPr>
                    <a:solidFill>
                      <a:srgbClr val="D7E4BD"/>
                    </a:solidFill>
                  </a:tcPr>
                </a:tc>
                <a:tc>
                  <a:txBody>
                    <a:bodyPr/>
                    <a:lstStyle/>
                    <a:p>
                      <a:pPr algn="ctr"/>
                      <a:r>
                        <a:rPr lang="en-US" dirty="0" smtClean="0"/>
                        <a:t>70</a:t>
                      </a:r>
                      <a:endParaRPr lang="en-US" dirty="0"/>
                    </a:p>
                  </a:txBody>
                  <a:tcPr/>
                </a:tc>
              </a:tr>
              <a:tr h="370840">
                <a:tc>
                  <a:txBody>
                    <a:bodyPr/>
                    <a:lstStyle/>
                    <a:p>
                      <a:pPr algn="ctr"/>
                      <a:r>
                        <a:rPr lang="en-US" dirty="0" smtClean="0"/>
                        <a:t>6</a:t>
                      </a:r>
                      <a:endParaRPr lang="en-US" dirty="0"/>
                    </a:p>
                  </a:txBody>
                  <a:tcPr/>
                </a:tc>
                <a:tc>
                  <a:txBody>
                    <a:bodyPr/>
                    <a:lstStyle/>
                    <a:p>
                      <a:pPr algn="ctr"/>
                      <a:r>
                        <a:rPr lang="en-US" dirty="0" smtClean="0"/>
                        <a:t>370</a:t>
                      </a:r>
                      <a:endParaRPr lang="en-US" dirty="0"/>
                    </a:p>
                  </a:txBody>
                  <a:tcPr/>
                </a:tc>
                <a:tc>
                  <a:txBody>
                    <a:bodyPr/>
                    <a:lstStyle/>
                    <a:p>
                      <a:pPr algn="ctr"/>
                      <a:r>
                        <a:rPr lang="en-US" dirty="0" smtClean="0"/>
                        <a:t>199</a:t>
                      </a:r>
                      <a:endParaRPr lang="en-US" dirty="0"/>
                    </a:p>
                  </a:txBody>
                  <a:tcPr>
                    <a:solidFill>
                      <a:srgbClr val="EBF1DE"/>
                    </a:solidFill>
                  </a:tcPr>
                </a:tc>
                <a:tc>
                  <a:txBody>
                    <a:bodyPr/>
                    <a:lstStyle/>
                    <a:p>
                      <a:pPr algn="ctr"/>
                      <a:r>
                        <a:rPr lang="en-US" dirty="0" smtClean="0"/>
                        <a:t>125</a:t>
                      </a:r>
                      <a:endParaRPr lang="en-US" dirty="0"/>
                    </a:p>
                  </a:txBody>
                  <a:tcPr/>
                </a:tc>
                <a:tc>
                  <a:txBody>
                    <a:bodyPr/>
                    <a:lstStyle/>
                    <a:p>
                      <a:pPr algn="ctr"/>
                      <a:r>
                        <a:rPr lang="en-US" dirty="0" smtClean="0"/>
                        <a:t>104</a:t>
                      </a:r>
                      <a:endParaRPr lang="en-US" dirty="0"/>
                    </a:p>
                  </a:txBody>
                  <a:tcPr/>
                </a:tc>
                <a:tc>
                  <a:txBody>
                    <a:bodyPr/>
                    <a:lstStyle/>
                    <a:p>
                      <a:pPr algn="ctr"/>
                      <a:r>
                        <a:rPr lang="en-US" dirty="0" smtClean="0"/>
                        <a:t>187</a:t>
                      </a:r>
                      <a:endParaRPr lang="en-US" dirty="0"/>
                    </a:p>
                  </a:txBody>
                  <a:tcPr/>
                </a:tc>
                <a:tc>
                  <a:txBody>
                    <a:bodyPr/>
                    <a:lstStyle/>
                    <a:p>
                      <a:pPr algn="ctr"/>
                      <a:r>
                        <a:rPr lang="en-US" dirty="0" smtClean="0"/>
                        <a:t>118</a:t>
                      </a:r>
                      <a:endParaRPr lang="en-US" dirty="0"/>
                    </a:p>
                  </a:txBody>
                  <a:tcPr>
                    <a:solidFill>
                      <a:srgbClr val="EBF1DE"/>
                    </a:solidFill>
                  </a:tcPr>
                </a:tc>
                <a:tc>
                  <a:txBody>
                    <a:bodyPr/>
                    <a:lstStyle/>
                    <a:p>
                      <a:pPr algn="ctr"/>
                      <a:r>
                        <a:rPr lang="en-US" dirty="0" smtClean="0"/>
                        <a:t>58</a:t>
                      </a:r>
                      <a:endParaRPr lang="en-US" dirty="0"/>
                    </a:p>
                  </a:txBody>
                  <a:tcPr/>
                </a:tc>
              </a:tr>
            </a:tbl>
          </a:graphicData>
        </a:graphic>
      </p:graphicFrame>
      <p:sp>
        <p:nvSpPr>
          <p:cNvPr id="2" name="Title 1"/>
          <p:cNvSpPr>
            <a:spLocks noGrp="1"/>
          </p:cNvSpPr>
          <p:nvPr>
            <p:ph type="title"/>
          </p:nvPr>
        </p:nvSpPr>
        <p:spPr/>
        <p:txBody>
          <a:bodyPr/>
          <a:lstStyle/>
          <a:p>
            <a:r>
              <a:rPr lang="en-US" dirty="0" err="1" smtClean="0"/>
              <a:t>D’Hondt</a:t>
            </a:r>
            <a:r>
              <a:rPr lang="en-US" dirty="0" smtClean="0"/>
              <a:t> for (13 Seats)</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396085475"/>
              </p:ext>
            </p:extLst>
          </p:nvPr>
        </p:nvGraphicFramePr>
        <p:xfrm>
          <a:off x="351300" y="1600200"/>
          <a:ext cx="8335500" cy="741680"/>
        </p:xfrm>
        <a:graphic>
          <a:graphicData uri="http://schemas.openxmlformats.org/drawingml/2006/table">
            <a:tbl>
              <a:tblPr firstRow="1" bandRow="1">
                <a:tableStyleId>{5C22544A-7EE6-4342-B048-85BDC9FD1C3A}</a:tableStyleId>
              </a:tblPr>
              <a:tblGrid>
                <a:gridCol w="833550"/>
                <a:gridCol w="833550"/>
                <a:gridCol w="833550"/>
                <a:gridCol w="833550"/>
                <a:gridCol w="833550"/>
                <a:gridCol w="833550"/>
                <a:gridCol w="833550"/>
                <a:gridCol w="833550"/>
                <a:gridCol w="833550"/>
                <a:gridCol w="833550"/>
              </a:tblGrid>
              <a:tr h="370840">
                <a:tc>
                  <a:txBody>
                    <a:bodyPr/>
                    <a:lstStyle/>
                    <a:p>
                      <a:pPr algn="ctr"/>
                      <a:r>
                        <a:rPr lang="en-US" dirty="0" smtClean="0"/>
                        <a:t>Party</a:t>
                      </a:r>
                      <a:endParaRPr lang="en-US" dirty="0"/>
                    </a:p>
                  </a:txBody>
                  <a:tcPr/>
                </a:tc>
                <a:tc>
                  <a:txBody>
                    <a:bodyPr/>
                    <a:lstStyle/>
                    <a:p>
                      <a:pPr algn="ctr"/>
                      <a:r>
                        <a:rPr lang="en-US" dirty="0" smtClean="0"/>
                        <a:t>A</a:t>
                      </a:r>
                      <a:endParaRPr lang="en-US" dirty="0"/>
                    </a:p>
                  </a:txBody>
                  <a:tcPr/>
                </a:tc>
                <a:tc>
                  <a:txBody>
                    <a:bodyPr/>
                    <a:lstStyle/>
                    <a:p>
                      <a:pPr algn="ctr"/>
                      <a:r>
                        <a:rPr lang="en-US" dirty="0" smtClean="0"/>
                        <a:t>B</a:t>
                      </a:r>
                      <a:endParaRPr lang="en-US" dirty="0"/>
                    </a:p>
                  </a:txBody>
                  <a:tcPr/>
                </a:tc>
                <a:tc>
                  <a:txBody>
                    <a:bodyPr/>
                    <a:lstStyle/>
                    <a:p>
                      <a:pPr algn="ctr"/>
                      <a:r>
                        <a:rPr lang="en-US" dirty="0" smtClean="0"/>
                        <a:t>C</a:t>
                      </a:r>
                      <a:endParaRPr lang="en-US" dirty="0"/>
                    </a:p>
                  </a:txBody>
                  <a:tcPr/>
                </a:tc>
                <a:tc>
                  <a:txBody>
                    <a:bodyPr/>
                    <a:lstStyle/>
                    <a:p>
                      <a:pPr algn="ctr"/>
                      <a:r>
                        <a:rPr lang="en-US" dirty="0" smtClean="0"/>
                        <a:t>D</a:t>
                      </a:r>
                      <a:endParaRPr lang="en-US" dirty="0"/>
                    </a:p>
                  </a:txBody>
                  <a:tcPr/>
                </a:tc>
                <a:tc>
                  <a:txBody>
                    <a:bodyPr/>
                    <a:lstStyle/>
                    <a:p>
                      <a:pPr algn="ctr"/>
                      <a:r>
                        <a:rPr lang="en-US" dirty="0" smtClean="0"/>
                        <a:t>E</a:t>
                      </a:r>
                      <a:endParaRPr lang="en-US" dirty="0"/>
                    </a:p>
                  </a:txBody>
                  <a:tcPr/>
                </a:tc>
                <a:tc>
                  <a:txBody>
                    <a:bodyPr/>
                    <a:lstStyle/>
                    <a:p>
                      <a:pPr algn="ctr"/>
                      <a:r>
                        <a:rPr lang="en-US" dirty="0" smtClean="0"/>
                        <a:t>F</a:t>
                      </a:r>
                      <a:endParaRPr lang="en-US" dirty="0"/>
                    </a:p>
                  </a:txBody>
                  <a:tcPr/>
                </a:tc>
                <a:tc>
                  <a:txBody>
                    <a:bodyPr/>
                    <a:lstStyle/>
                    <a:p>
                      <a:pPr algn="ctr"/>
                      <a:r>
                        <a:rPr lang="en-US" dirty="0" smtClean="0"/>
                        <a:t>G</a:t>
                      </a:r>
                      <a:endParaRPr lang="en-US" dirty="0"/>
                    </a:p>
                  </a:txBody>
                  <a:tcPr/>
                </a:tc>
                <a:tc>
                  <a:txBody>
                    <a:bodyPr/>
                    <a:lstStyle/>
                    <a:p>
                      <a:pPr algn="ctr"/>
                      <a:r>
                        <a:rPr lang="en-US" dirty="0" smtClean="0"/>
                        <a:t>H</a:t>
                      </a:r>
                      <a:endParaRPr lang="en-US" dirty="0"/>
                    </a:p>
                  </a:txBody>
                  <a:tcPr/>
                </a:tc>
                <a:tc>
                  <a:txBody>
                    <a:bodyPr/>
                    <a:lstStyle/>
                    <a:p>
                      <a:pPr algn="ctr"/>
                      <a:r>
                        <a:rPr lang="en-US" dirty="0" smtClean="0"/>
                        <a:t>I</a:t>
                      </a:r>
                      <a:endParaRPr lang="en-US" dirty="0"/>
                    </a:p>
                  </a:txBody>
                  <a:tcPr/>
                </a:tc>
              </a:tr>
              <a:tr h="370840">
                <a:tc>
                  <a:txBody>
                    <a:bodyPr/>
                    <a:lstStyle/>
                    <a:p>
                      <a:pPr algn="ctr"/>
                      <a:r>
                        <a:rPr lang="en-US" dirty="0" smtClean="0"/>
                        <a:t>Total</a:t>
                      </a:r>
                      <a:endParaRPr lang="en-US" dirty="0"/>
                    </a:p>
                  </a:txBody>
                  <a:tcPr/>
                </a:tc>
                <a:tc>
                  <a:txBody>
                    <a:bodyPr/>
                    <a:lstStyle/>
                    <a:p>
                      <a:pPr algn="ctr"/>
                      <a:r>
                        <a:rPr lang="en-US" dirty="0" smtClean="0"/>
                        <a:t>2220</a:t>
                      </a:r>
                      <a:endParaRPr lang="en-US" dirty="0"/>
                    </a:p>
                  </a:txBody>
                  <a:tcPr/>
                </a:tc>
                <a:tc>
                  <a:txBody>
                    <a:bodyPr/>
                    <a:lstStyle/>
                    <a:p>
                      <a:pPr algn="ctr"/>
                      <a:r>
                        <a:rPr lang="en-US" dirty="0" smtClean="0"/>
                        <a:t>530</a:t>
                      </a:r>
                      <a:endParaRPr lang="en-US" dirty="0"/>
                    </a:p>
                  </a:txBody>
                  <a:tcPr/>
                </a:tc>
                <a:tc>
                  <a:txBody>
                    <a:bodyPr/>
                    <a:lstStyle/>
                    <a:p>
                      <a:pPr algn="ctr"/>
                      <a:r>
                        <a:rPr lang="en-US" dirty="0" smtClean="0"/>
                        <a:t>665</a:t>
                      </a:r>
                      <a:endParaRPr lang="en-US" dirty="0"/>
                    </a:p>
                  </a:txBody>
                  <a:tcPr/>
                </a:tc>
                <a:tc>
                  <a:txBody>
                    <a:bodyPr/>
                    <a:lstStyle/>
                    <a:p>
                      <a:pPr algn="ctr"/>
                      <a:r>
                        <a:rPr lang="en-US" dirty="0" smtClean="0"/>
                        <a:t>750</a:t>
                      </a:r>
                      <a:endParaRPr lang="en-US" dirty="0"/>
                    </a:p>
                  </a:txBody>
                  <a:tcPr/>
                </a:tc>
                <a:tc>
                  <a:txBody>
                    <a:bodyPr/>
                    <a:lstStyle/>
                    <a:p>
                      <a:pPr algn="ctr"/>
                      <a:r>
                        <a:rPr lang="en-US" dirty="0" smtClean="0"/>
                        <a:t>621</a:t>
                      </a:r>
                      <a:endParaRPr lang="en-US" dirty="0"/>
                    </a:p>
                  </a:txBody>
                  <a:tcPr/>
                </a:tc>
                <a:tc>
                  <a:txBody>
                    <a:bodyPr/>
                    <a:lstStyle/>
                    <a:p>
                      <a:pPr algn="ctr"/>
                      <a:r>
                        <a:rPr lang="en-US" dirty="0" smtClean="0"/>
                        <a:t>1120</a:t>
                      </a:r>
                      <a:endParaRPr lang="en-US" dirty="0"/>
                    </a:p>
                  </a:txBody>
                  <a:tcPr/>
                </a:tc>
                <a:tc>
                  <a:txBody>
                    <a:bodyPr/>
                    <a:lstStyle/>
                    <a:p>
                      <a:pPr algn="ctr"/>
                      <a:r>
                        <a:rPr lang="en-US" dirty="0" smtClean="0"/>
                        <a:t>370</a:t>
                      </a:r>
                      <a:endParaRPr lang="en-US" dirty="0"/>
                    </a:p>
                  </a:txBody>
                  <a:tcPr/>
                </a:tc>
                <a:tc>
                  <a:txBody>
                    <a:bodyPr/>
                    <a:lstStyle/>
                    <a:p>
                      <a:pPr algn="ctr"/>
                      <a:r>
                        <a:rPr lang="en-US" dirty="0" smtClean="0"/>
                        <a:t>335</a:t>
                      </a:r>
                      <a:endParaRPr lang="en-US" dirty="0"/>
                    </a:p>
                  </a:txBody>
                  <a:tcPr/>
                </a:tc>
                <a:tc>
                  <a:txBody>
                    <a:bodyPr/>
                    <a:lstStyle/>
                    <a:p>
                      <a:pPr algn="ctr"/>
                      <a:r>
                        <a:rPr lang="en-US" dirty="0" smtClean="0"/>
                        <a:t>350</a:t>
                      </a:r>
                      <a:endParaRPr lang="en-US" dirty="0"/>
                    </a:p>
                  </a:txBody>
                  <a:tcPr/>
                </a:tc>
              </a:tr>
            </a:tbl>
          </a:graphicData>
        </a:graphic>
      </p:graphicFrame>
      <p:sp>
        <p:nvSpPr>
          <p:cNvPr id="18" name="Oval 17"/>
          <p:cNvSpPr/>
          <p:nvPr/>
        </p:nvSpPr>
        <p:spPr>
          <a:xfrm>
            <a:off x="1040396"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300749"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92240"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040396" y="3293468"/>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30309"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040396" y="3664993"/>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462334"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300749" y="3304013"/>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4422077" y="2891134"/>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192240" y="3304013"/>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040396" y="4043272"/>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1040396" y="4394531"/>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300749" y="3659063"/>
            <a:ext cx="1026884" cy="499869"/>
          </a:xfrm>
          <a:prstGeom prst="ellipse">
            <a:avLst/>
          </a:prstGeom>
          <a:solidFill>
            <a:srgbClr val="FF0000">
              <a:alpha val="4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 name="Content Placeholder 10"/>
          <p:cNvGraphicFramePr>
            <a:graphicFrameLocks/>
          </p:cNvGraphicFramePr>
          <p:nvPr>
            <p:extLst>
              <p:ext uri="{D42A27DB-BD31-4B8C-83A1-F6EECF244321}">
                <p14:modId xmlns:p14="http://schemas.microsoft.com/office/powerpoint/2010/main" val="2549864474"/>
              </p:ext>
            </p:extLst>
          </p:nvPr>
        </p:nvGraphicFramePr>
        <p:xfrm>
          <a:off x="335399" y="5454332"/>
          <a:ext cx="8335500" cy="741680"/>
        </p:xfrm>
        <a:graphic>
          <a:graphicData uri="http://schemas.openxmlformats.org/drawingml/2006/table">
            <a:tbl>
              <a:tblPr firstRow="1" bandRow="1">
                <a:tableStyleId>{5C22544A-7EE6-4342-B048-85BDC9FD1C3A}</a:tableStyleId>
              </a:tblPr>
              <a:tblGrid>
                <a:gridCol w="833550"/>
                <a:gridCol w="833550"/>
                <a:gridCol w="833550"/>
                <a:gridCol w="833550"/>
                <a:gridCol w="833550"/>
                <a:gridCol w="833550"/>
                <a:gridCol w="833550"/>
                <a:gridCol w="833550"/>
                <a:gridCol w="833550"/>
                <a:gridCol w="833550"/>
              </a:tblGrid>
              <a:tr h="370840">
                <a:tc>
                  <a:txBody>
                    <a:bodyPr/>
                    <a:lstStyle/>
                    <a:p>
                      <a:pPr algn="ctr"/>
                      <a:r>
                        <a:rPr lang="en-US" dirty="0" smtClean="0"/>
                        <a:t>Party</a:t>
                      </a:r>
                      <a:endParaRPr lang="en-US" dirty="0"/>
                    </a:p>
                  </a:txBody>
                  <a:tcPr/>
                </a:tc>
                <a:tc>
                  <a:txBody>
                    <a:bodyPr/>
                    <a:lstStyle/>
                    <a:p>
                      <a:pPr algn="ctr"/>
                      <a:r>
                        <a:rPr lang="en-US" dirty="0" smtClean="0"/>
                        <a:t>A</a:t>
                      </a:r>
                      <a:endParaRPr lang="en-US" dirty="0"/>
                    </a:p>
                  </a:txBody>
                  <a:tcPr/>
                </a:tc>
                <a:tc>
                  <a:txBody>
                    <a:bodyPr/>
                    <a:lstStyle/>
                    <a:p>
                      <a:pPr algn="ctr"/>
                      <a:r>
                        <a:rPr lang="en-US" dirty="0" smtClean="0"/>
                        <a:t>B</a:t>
                      </a:r>
                      <a:endParaRPr lang="en-US" dirty="0"/>
                    </a:p>
                  </a:txBody>
                  <a:tcPr/>
                </a:tc>
                <a:tc>
                  <a:txBody>
                    <a:bodyPr/>
                    <a:lstStyle/>
                    <a:p>
                      <a:pPr algn="ctr"/>
                      <a:r>
                        <a:rPr lang="en-US" dirty="0" smtClean="0"/>
                        <a:t>C</a:t>
                      </a:r>
                      <a:endParaRPr lang="en-US" dirty="0"/>
                    </a:p>
                  </a:txBody>
                  <a:tcPr/>
                </a:tc>
                <a:tc>
                  <a:txBody>
                    <a:bodyPr/>
                    <a:lstStyle/>
                    <a:p>
                      <a:pPr algn="ctr"/>
                      <a:r>
                        <a:rPr lang="en-US" dirty="0" smtClean="0"/>
                        <a:t>D</a:t>
                      </a:r>
                      <a:endParaRPr lang="en-US" dirty="0"/>
                    </a:p>
                  </a:txBody>
                  <a:tcPr/>
                </a:tc>
                <a:tc>
                  <a:txBody>
                    <a:bodyPr/>
                    <a:lstStyle/>
                    <a:p>
                      <a:pPr algn="ctr"/>
                      <a:r>
                        <a:rPr lang="en-US" dirty="0" smtClean="0"/>
                        <a:t>E</a:t>
                      </a:r>
                      <a:endParaRPr lang="en-US" dirty="0"/>
                    </a:p>
                  </a:txBody>
                  <a:tcPr/>
                </a:tc>
                <a:tc>
                  <a:txBody>
                    <a:bodyPr/>
                    <a:lstStyle/>
                    <a:p>
                      <a:pPr algn="ctr"/>
                      <a:r>
                        <a:rPr lang="en-US" dirty="0" smtClean="0"/>
                        <a:t>F</a:t>
                      </a:r>
                      <a:endParaRPr lang="en-US" dirty="0"/>
                    </a:p>
                  </a:txBody>
                  <a:tcPr/>
                </a:tc>
                <a:tc>
                  <a:txBody>
                    <a:bodyPr/>
                    <a:lstStyle/>
                    <a:p>
                      <a:pPr algn="ctr"/>
                      <a:r>
                        <a:rPr lang="en-US" dirty="0" smtClean="0"/>
                        <a:t>G</a:t>
                      </a:r>
                      <a:endParaRPr lang="en-US" dirty="0"/>
                    </a:p>
                  </a:txBody>
                  <a:tcPr/>
                </a:tc>
                <a:tc>
                  <a:txBody>
                    <a:bodyPr/>
                    <a:lstStyle/>
                    <a:p>
                      <a:pPr algn="ctr"/>
                      <a:r>
                        <a:rPr lang="en-US" dirty="0" smtClean="0"/>
                        <a:t>H</a:t>
                      </a:r>
                      <a:endParaRPr lang="en-US" dirty="0"/>
                    </a:p>
                  </a:txBody>
                  <a:tcPr/>
                </a:tc>
                <a:tc>
                  <a:txBody>
                    <a:bodyPr/>
                    <a:lstStyle/>
                    <a:p>
                      <a:pPr algn="ctr"/>
                      <a:r>
                        <a:rPr lang="en-US" dirty="0" smtClean="0"/>
                        <a:t>I</a:t>
                      </a:r>
                      <a:endParaRPr lang="en-US" dirty="0"/>
                    </a:p>
                  </a:txBody>
                  <a:tcPr/>
                </a:tc>
              </a:tr>
              <a:tr h="370840">
                <a:tc>
                  <a:txBody>
                    <a:bodyPr/>
                    <a:lstStyle/>
                    <a:p>
                      <a:pPr algn="ctr"/>
                      <a:r>
                        <a:rPr lang="en-US" dirty="0" smtClean="0"/>
                        <a:t>Seats</a:t>
                      </a:r>
                      <a:endParaRPr lang="en-US" dirty="0"/>
                    </a:p>
                  </a:txBody>
                  <a:tcPr/>
                </a:tc>
                <a:tc>
                  <a:txBody>
                    <a:bodyPr/>
                    <a:lstStyle/>
                    <a:p>
                      <a:pPr algn="ctr"/>
                      <a:r>
                        <a:rPr lang="en-US" dirty="0" smtClean="0"/>
                        <a:t>5</a:t>
                      </a:r>
                      <a:endParaRPr lang="en-US" dirty="0"/>
                    </a:p>
                  </a:txBody>
                  <a:tcPr/>
                </a:tc>
                <a:tc gridSpan="2">
                  <a:txBody>
                    <a:bodyPr/>
                    <a:lstStyle/>
                    <a:p>
                      <a:pPr algn="ctr"/>
                      <a:r>
                        <a:rPr lang="en-US" dirty="0" smtClean="0"/>
                        <a:t>3</a:t>
                      </a:r>
                      <a:endParaRPr lang="en-US" dirty="0"/>
                    </a:p>
                  </a:txBody>
                  <a:tcPr>
                    <a:solidFill>
                      <a:schemeClr val="accent3">
                        <a:lumMod val="40000"/>
                        <a:lumOff val="60000"/>
                      </a:schemeClr>
                    </a:solidFill>
                  </a:tcPr>
                </a:tc>
                <a:tc hMerge="1">
                  <a:txBody>
                    <a:bodyPr/>
                    <a:lstStyle/>
                    <a:p>
                      <a:pPr algn="ct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gridSpan="2">
                  <a:txBody>
                    <a:bodyPr/>
                    <a:lstStyle/>
                    <a:p>
                      <a:pPr algn="ctr"/>
                      <a:r>
                        <a:rPr lang="en-US" dirty="0" smtClean="0"/>
                        <a:t>1</a:t>
                      </a:r>
                      <a:endParaRPr lang="en-US" dirty="0"/>
                    </a:p>
                  </a:txBody>
                  <a:tcPr>
                    <a:solidFill>
                      <a:srgbClr val="D7E4BD"/>
                    </a:solidFill>
                  </a:tcPr>
                </a:tc>
                <a:tc hMerge="1">
                  <a:txBody>
                    <a:bodyPr/>
                    <a:lstStyle/>
                    <a:p>
                      <a:pPr algn="ctr"/>
                      <a:endParaRPr lang="en-US" dirty="0"/>
                    </a:p>
                  </a:txBody>
                  <a:tcPr/>
                </a:tc>
                <a:tc>
                  <a:txBody>
                    <a:bodyPr/>
                    <a:lstStyle/>
                    <a:p>
                      <a:pPr algn="ctr"/>
                      <a:r>
                        <a:rPr lang="en-US" dirty="0" smtClean="0"/>
                        <a:t>0</a:t>
                      </a:r>
                      <a:endParaRPr lang="en-US" dirty="0"/>
                    </a:p>
                  </a:txBody>
                  <a:tcPr/>
                </a:tc>
              </a:tr>
            </a:tbl>
          </a:graphicData>
        </a:graphic>
      </p:graphicFrame>
    </p:spTree>
    <p:extLst>
      <p:ext uri="{BB962C8B-B14F-4D97-AF65-F5344CB8AC3E}">
        <p14:creationId xmlns:p14="http://schemas.microsoft.com/office/powerpoint/2010/main" val="742213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Marquis de Condorcet 1743-1794</a:t>
            </a:r>
            <a:endParaRPr lang="en-US" dirty="0"/>
          </a:p>
        </p:txBody>
      </p:sp>
      <p:sp>
        <p:nvSpPr>
          <p:cNvPr id="5" name="Content Placeholder 4"/>
          <p:cNvSpPr>
            <a:spLocks noGrp="1"/>
          </p:cNvSpPr>
          <p:nvPr>
            <p:ph sz="half" idx="1"/>
          </p:nvPr>
        </p:nvSpPr>
        <p:spPr>
          <a:xfrm>
            <a:off x="334977" y="1600200"/>
            <a:ext cx="4623794" cy="5257800"/>
          </a:xfrm>
        </p:spPr>
        <p:txBody>
          <a:bodyPr>
            <a:normAutofit/>
          </a:bodyPr>
          <a:lstStyle/>
          <a:p>
            <a:pPr marL="0" indent="0">
              <a:buNone/>
            </a:pPr>
            <a:r>
              <a:rPr lang="en-US" i="1" dirty="0" smtClean="0"/>
              <a:t>How to do good decisions?</a:t>
            </a:r>
          </a:p>
          <a:p>
            <a:pPr marL="0" indent="0">
              <a:buNone/>
            </a:pPr>
            <a:endParaRPr lang="en-US" i="1" dirty="0" smtClean="0"/>
          </a:p>
          <a:p>
            <a:r>
              <a:rPr lang="en-US" dirty="0" smtClean="0"/>
              <a:t>Algorithms </a:t>
            </a:r>
          </a:p>
          <a:p>
            <a:pPr lvl="1"/>
            <a:r>
              <a:rPr lang="en-US" dirty="0" smtClean="0"/>
              <a:t>First Past </a:t>
            </a:r>
            <a:r>
              <a:rPr lang="en-US" dirty="0"/>
              <a:t>T</a:t>
            </a:r>
            <a:r>
              <a:rPr lang="en-US" dirty="0" smtClean="0"/>
              <a:t>he Post</a:t>
            </a:r>
          </a:p>
          <a:p>
            <a:pPr lvl="1"/>
            <a:r>
              <a:rPr lang="en-US" dirty="0" smtClean="0"/>
              <a:t>Single Transferable Vote</a:t>
            </a:r>
            <a:endParaRPr lang="en-US" dirty="0"/>
          </a:p>
          <a:p>
            <a:r>
              <a:rPr lang="en-US" dirty="0" smtClean="0"/>
              <a:t>Properties </a:t>
            </a:r>
          </a:p>
          <a:p>
            <a:pPr lvl="1"/>
            <a:r>
              <a:rPr lang="en-US" dirty="0" smtClean="0"/>
              <a:t>Majority</a:t>
            </a:r>
          </a:p>
          <a:p>
            <a:pPr lvl="1"/>
            <a:r>
              <a:rPr lang="en-US" dirty="0" smtClean="0"/>
              <a:t>Monotonicity</a:t>
            </a:r>
          </a:p>
          <a:p>
            <a:pPr lvl="1"/>
            <a:r>
              <a:rPr lang="en-US" dirty="0" smtClean="0"/>
              <a:t>Condorcet Winner</a:t>
            </a:r>
          </a:p>
          <a:p>
            <a:r>
              <a:rPr lang="en-US" dirty="0" smtClean="0"/>
              <a:t>Arrow’s impossibility result</a:t>
            </a:r>
          </a:p>
        </p:txBody>
      </p:sp>
      <p:pic>
        <p:nvPicPr>
          <p:cNvPr id="7" name="Content Placeholder 6"/>
          <p:cNvPicPr>
            <a:picLocks noGrp="1" noChangeAspect="1"/>
          </p:cNvPicPr>
          <p:nvPr>
            <p:ph sz="half" idx="2"/>
          </p:nvPr>
        </p:nvPicPr>
        <p:blipFill>
          <a:blip r:embed="rId3"/>
          <a:srcRect l="-13699" r="-13699"/>
          <a:stretch>
            <a:fillRect/>
          </a:stretch>
        </p:blipFill>
        <p:spPr>
          <a:xfrm>
            <a:off x="4648200" y="1600200"/>
            <a:ext cx="4495800" cy="5038336"/>
          </a:xfrm>
        </p:spPr>
      </p:pic>
    </p:spTree>
    <p:extLst>
      <p:ext uri="{BB962C8B-B14F-4D97-AF65-F5344CB8AC3E}">
        <p14:creationId xmlns:p14="http://schemas.microsoft.com/office/powerpoint/2010/main" val="202926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asted-image.tif"/>
          <p:cNvPicPr/>
          <p:nvPr/>
        </p:nvPicPr>
        <p:blipFill>
          <a:blip r:embed="rId2">
            <a:extLst/>
          </a:blip>
          <a:stretch>
            <a:fillRect/>
          </a:stretch>
        </p:blipFill>
        <p:spPr>
          <a:xfrm>
            <a:off x="-9482" y="29522"/>
            <a:ext cx="12270496" cy="6798957"/>
          </a:xfrm>
          <a:prstGeom prst="rect">
            <a:avLst/>
          </a:prstGeom>
          <a:ln w="12700">
            <a:miter lim="400000"/>
          </a:ln>
        </p:spPr>
      </p:pic>
    </p:spTree>
    <p:extLst>
      <p:ext uri="{BB962C8B-B14F-4D97-AF65-F5344CB8AC3E}">
        <p14:creationId xmlns:p14="http://schemas.microsoft.com/office/powerpoint/2010/main" val="102642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Electoral Systems Families</a:t>
            </a:r>
            <a:endParaRPr lang="en-US" dirty="0"/>
          </a:p>
        </p:txBody>
      </p:sp>
      <p:pic>
        <p:nvPicPr>
          <p:cNvPr id="5" name="Content Placeholder 4"/>
          <p:cNvPicPr>
            <a:picLocks noGrp="1" noChangeAspect="1"/>
          </p:cNvPicPr>
          <p:nvPr>
            <p:ph idx="1"/>
          </p:nvPr>
        </p:nvPicPr>
        <p:blipFill>
          <a:blip r:embed="rId2"/>
          <a:srcRect l="518" r="518"/>
          <a:stretch>
            <a:fillRect/>
          </a:stretch>
        </p:blipFill>
        <p:spPr>
          <a:xfrm>
            <a:off x="-32473" y="1600200"/>
            <a:ext cx="9176473" cy="5046707"/>
          </a:xfrm>
        </p:spPr>
      </p:pic>
      <p:sp>
        <p:nvSpPr>
          <p:cNvPr id="7" name="TextBox 6"/>
          <p:cNvSpPr txBox="1"/>
          <p:nvPr/>
        </p:nvSpPr>
        <p:spPr>
          <a:xfrm>
            <a:off x="5874261" y="6471277"/>
            <a:ext cx="3269739" cy="369332"/>
          </a:xfrm>
          <a:prstGeom prst="rect">
            <a:avLst/>
          </a:prstGeom>
          <a:noFill/>
        </p:spPr>
        <p:txBody>
          <a:bodyPr wrap="square" rtlCol="0">
            <a:spAutoFit/>
          </a:bodyPr>
          <a:lstStyle/>
          <a:p>
            <a:r>
              <a:rPr lang="en-US" dirty="0" smtClean="0"/>
              <a:t>Source: International IDEA, 2015</a:t>
            </a:r>
            <a:endParaRPr lang="en-US" dirty="0"/>
          </a:p>
        </p:txBody>
      </p:sp>
    </p:spTree>
    <p:extLst>
      <p:ext uri="{BB962C8B-B14F-4D97-AF65-F5344CB8AC3E}">
        <p14:creationId xmlns:p14="http://schemas.microsoft.com/office/powerpoint/2010/main" val="27410937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16" y="585368"/>
            <a:ext cx="3771946" cy="1143000"/>
          </a:xfrm>
        </p:spPr>
        <p:txBody>
          <a:bodyPr>
            <a:normAutofit fontScale="90000"/>
          </a:bodyPr>
          <a:lstStyle/>
          <a:p>
            <a:pPr marL="0" indent="0"/>
            <a:r>
              <a:rPr lang="en-US" dirty="0"/>
              <a:t/>
            </a:r>
            <a:br>
              <a:rPr lang="en-US" dirty="0"/>
            </a:br>
            <a:r>
              <a:rPr lang="en-US" dirty="0"/>
              <a:t>Electoral System Innovation</a:t>
            </a:r>
            <a:br>
              <a:rPr lang="en-US" dirty="0"/>
            </a:br>
            <a:endParaRPr lang="en-US" dirty="0"/>
          </a:p>
        </p:txBody>
      </p:sp>
      <p:sp>
        <p:nvSpPr>
          <p:cNvPr id="3" name="Content Placeholder 2"/>
          <p:cNvSpPr>
            <a:spLocks noGrp="1"/>
          </p:cNvSpPr>
          <p:nvPr>
            <p:ph sz="half" idx="1"/>
          </p:nvPr>
        </p:nvSpPr>
        <p:spPr>
          <a:xfrm>
            <a:off x="457199" y="2485835"/>
            <a:ext cx="4096417" cy="4093522"/>
          </a:xfrm>
        </p:spPr>
        <p:txBody>
          <a:bodyPr>
            <a:normAutofit/>
          </a:bodyPr>
          <a:lstStyle/>
          <a:p>
            <a:r>
              <a:rPr lang="en-US" sz="3200" dirty="0" smtClean="0"/>
              <a:t>Social welfare</a:t>
            </a:r>
          </a:p>
          <a:p>
            <a:r>
              <a:rPr lang="en-US" sz="3200" dirty="0" smtClean="0"/>
              <a:t>Governance</a:t>
            </a:r>
          </a:p>
          <a:p>
            <a:r>
              <a:rPr lang="en-US" sz="3200" dirty="0" smtClean="0"/>
              <a:t>Fairness</a:t>
            </a:r>
          </a:p>
          <a:p>
            <a:r>
              <a:rPr lang="en-US" sz="3200" dirty="0" smtClean="0"/>
              <a:t>Trust</a:t>
            </a:r>
          </a:p>
        </p:txBody>
      </p:sp>
      <p:pic>
        <p:nvPicPr>
          <p:cNvPr id="6" name="Picture 5"/>
          <p:cNvPicPr>
            <a:picLocks noChangeAspect="1"/>
          </p:cNvPicPr>
          <p:nvPr/>
        </p:nvPicPr>
        <p:blipFill>
          <a:blip r:embed="rId2"/>
          <a:stretch>
            <a:fillRect/>
          </a:stretch>
        </p:blipFill>
        <p:spPr>
          <a:xfrm>
            <a:off x="4553616" y="5969000"/>
            <a:ext cx="2997200" cy="889000"/>
          </a:xfrm>
          <a:prstGeom prst="rect">
            <a:avLst/>
          </a:prstGeom>
        </p:spPr>
      </p:pic>
      <p:sp>
        <p:nvSpPr>
          <p:cNvPr id="7" name="Content Placeholder 6"/>
          <p:cNvSpPr>
            <a:spLocks noGrp="1"/>
          </p:cNvSpPr>
          <p:nvPr>
            <p:ph sz="half" idx="2"/>
          </p:nvPr>
        </p:nvSpPr>
        <p:spPr>
          <a:xfrm>
            <a:off x="4648200" y="274638"/>
            <a:ext cx="4282992" cy="3819525"/>
          </a:xfrm>
          <a:solidFill>
            <a:schemeClr val="bg1">
              <a:lumMod val="85000"/>
            </a:schemeClr>
          </a:solidFill>
        </p:spPr>
        <p:txBody>
          <a:bodyPr>
            <a:normAutofit/>
          </a:bodyPr>
          <a:lstStyle/>
          <a:p>
            <a:pPr marL="0" indent="0">
              <a:buNone/>
            </a:pPr>
            <a:r>
              <a:rPr lang="en-US" b="1" dirty="0" smtClean="0">
                <a:latin typeface="Times New Roman"/>
                <a:cs typeface="Times New Roman"/>
              </a:rPr>
              <a:t>“</a:t>
            </a:r>
            <a:r>
              <a:rPr lang="en-US" b="1" dirty="0">
                <a:latin typeface="Times New Roman"/>
                <a:cs typeface="Times New Roman"/>
              </a:rPr>
              <a:t>D</a:t>
            </a:r>
            <a:r>
              <a:rPr lang="en-US" b="1" dirty="0" smtClean="0">
                <a:latin typeface="Times New Roman"/>
                <a:cs typeface="Times New Roman"/>
              </a:rPr>
              <a:t>ouble </a:t>
            </a:r>
            <a:r>
              <a:rPr lang="en-US" b="1" dirty="0" err="1" smtClean="0">
                <a:latin typeface="Times New Roman"/>
                <a:cs typeface="Times New Roman"/>
              </a:rPr>
              <a:t>Pukkelsheim</a:t>
            </a:r>
            <a:r>
              <a:rPr lang="en-US" b="1" dirty="0" smtClean="0">
                <a:latin typeface="Times New Roman"/>
                <a:cs typeface="Times New Roman"/>
              </a:rPr>
              <a:t>”</a:t>
            </a:r>
          </a:p>
          <a:p>
            <a:pPr marL="0" indent="0">
              <a:buNone/>
            </a:pPr>
            <a:r>
              <a:rPr lang="en-US" dirty="0" smtClean="0">
                <a:latin typeface="Times New Roman"/>
                <a:cs typeface="Times New Roman"/>
              </a:rPr>
              <a:t>This formula determines the result of the “</a:t>
            </a:r>
            <a:r>
              <a:rPr lang="en-US" dirty="0" err="1" smtClean="0">
                <a:latin typeface="Times New Roman"/>
                <a:cs typeface="Times New Roman"/>
              </a:rPr>
              <a:t>Kantonrats</a:t>
            </a:r>
            <a:r>
              <a:rPr lang="en-US" dirty="0" smtClean="0">
                <a:latin typeface="Times New Roman"/>
                <a:cs typeface="Times New Roman"/>
              </a:rPr>
              <a:t>” election next weekend.</a:t>
            </a:r>
            <a:r>
              <a:rPr lang="en-US" dirty="0">
                <a:latin typeface="Times New Roman"/>
                <a:cs typeface="Times New Roman"/>
              </a:rPr>
              <a:t> </a:t>
            </a:r>
            <a:r>
              <a:rPr lang="en-US" dirty="0" smtClean="0"/>
              <a:t>It increases the likelihood for small parties to gain seats.</a:t>
            </a:r>
            <a:endParaRPr lang="en-US" dirty="0"/>
          </a:p>
        </p:txBody>
      </p:sp>
      <p:pic>
        <p:nvPicPr>
          <p:cNvPr id="9" name="Picture 8"/>
          <p:cNvPicPr>
            <a:picLocks noChangeAspect="1"/>
          </p:cNvPicPr>
          <p:nvPr/>
        </p:nvPicPr>
        <p:blipFill>
          <a:blip r:embed="rId3"/>
          <a:stretch>
            <a:fillRect/>
          </a:stretch>
        </p:blipFill>
        <p:spPr>
          <a:xfrm>
            <a:off x="4648200" y="3053254"/>
            <a:ext cx="4282992" cy="2987643"/>
          </a:xfrm>
          <a:prstGeom prst="rect">
            <a:avLst/>
          </a:prstGeom>
        </p:spPr>
      </p:pic>
      <p:sp>
        <p:nvSpPr>
          <p:cNvPr id="4" name="Rectangle 3"/>
          <p:cNvSpPr/>
          <p:nvPr/>
        </p:nvSpPr>
        <p:spPr>
          <a:xfrm>
            <a:off x="7280034" y="6280974"/>
            <a:ext cx="1978176" cy="461665"/>
          </a:xfrm>
          <a:prstGeom prst="rect">
            <a:avLst/>
          </a:prstGeom>
        </p:spPr>
        <p:txBody>
          <a:bodyPr wrap="square">
            <a:spAutoFit/>
          </a:bodyPr>
          <a:lstStyle/>
          <a:p>
            <a:r>
              <a:rPr lang="en-US" sz="2400" dirty="0" smtClean="0"/>
              <a:t>Zurich</a:t>
            </a:r>
            <a:r>
              <a:rPr lang="en-US" sz="2400" dirty="0"/>
              <a:t>, </a:t>
            </a:r>
            <a:r>
              <a:rPr lang="en-US" sz="2400" dirty="0" smtClean="0"/>
              <a:t>2007</a:t>
            </a:r>
            <a:endParaRPr lang="en-US" sz="2400" dirty="0"/>
          </a:p>
        </p:txBody>
      </p:sp>
      <p:sp>
        <p:nvSpPr>
          <p:cNvPr id="8" name="TextBox 7"/>
          <p:cNvSpPr txBox="1"/>
          <p:nvPr/>
        </p:nvSpPr>
        <p:spPr>
          <a:xfrm rot="644490">
            <a:off x="441936" y="5276502"/>
            <a:ext cx="3995493" cy="954107"/>
          </a:xfrm>
          <a:prstGeom prst="rect">
            <a:avLst/>
          </a:prstGeom>
          <a:solidFill>
            <a:schemeClr val="bg1">
              <a:lumMod val="85000"/>
            </a:schemeClr>
          </a:solidFill>
        </p:spPr>
        <p:txBody>
          <a:bodyPr wrap="square" rtlCol="0">
            <a:spAutoFit/>
          </a:bodyPr>
          <a:lstStyle/>
          <a:p>
            <a:r>
              <a:rPr lang="en-US" sz="2800" dirty="0" smtClean="0"/>
              <a:t>Negative Vote Weight</a:t>
            </a:r>
          </a:p>
          <a:p>
            <a:r>
              <a:rPr lang="en-US" sz="2800" i="1" dirty="0" smtClean="0"/>
              <a:t>[Supreme Court Germany]</a:t>
            </a:r>
            <a:endParaRPr lang="en-US" sz="2800" i="1" dirty="0"/>
          </a:p>
        </p:txBody>
      </p:sp>
    </p:spTree>
    <p:extLst>
      <p:ext uri="{BB962C8B-B14F-4D97-AF65-F5344CB8AC3E}">
        <p14:creationId xmlns:p14="http://schemas.microsoft.com/office/powerpoint/2010/main" val="15050965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2339</TotalTime>
  <Words>690</Words>
  <Application>Microsoft Macintosh PowerPoint</Application>
  <PresentationFormat>On-screen Show (4:3)</PresentationFormat>
  <Paragraphs>322</Paragraphs>
  <Slides>26</Slides>
  <Notes>9</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Securing Digital Democracy</vt:lpstr>
      <vt:lpstr>PowerPoint Presentation</vt:lpstr>
      <vt:lpstr>The Voting Process</vt:lpstr>
      <vt:lpstr>Electoral System</vt:lpstr>
      <vt:lpstr>D’Hondt for (13 Seats)</vt:lpstr>
      <vt:lpstr>Marquis de Condorcet 1743-1794</vt:lpstr>
      <vt:lpstr>PowerPoint Presentation</vt:lpstr>
      <vt:lpstr>Electoral Systems Families</vt:lpstr>
      <vt:lpstr> Electoral System Innovation </vt:lpstr>
      <vt:lpstr>The Voting Process</vt:lpstr>
      <vt:lpstr>Voting Technology</vt:lpstr>
      <vt:lpstr>Electronic Voting in Denmark</vt:lpstr>
      <vt:lpstr>Technical Challenge</vt:lpstr>
      <vt:lpstr>National Binding Internet Elections</vt:lpstr>
      <vt:lpstr>More and More Countries Consider It!</vt:lpstr>
      <vt:lpstr>But here are Additional Risks!</vt:lpstr>
      <vt:lpstr>What could go wrong?</vt:lpstr>
      <vt:lpstr>PowerPoint Presentation</vt:lpstr>
      <vt:lpstr>Credible Elections</vt:lpstr>
      <vt:lpstr>PowerPoint Presentation</vt:lpstr>
      <vt:lpstr>Order, Security, Rule of Law</vt:lpstr>
      <vt:lpstr>Internet Ballots in Norway</vt:lpstr>
      <vt:lpstr>Verifiability</vt:lpstr>
      <vt:lpstr>Statistical Method</vt:lpstr>
      <vt:lpstr>Conclusion</vt:lpstr>
      <vt:lpstr>Electoral Science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Securing Digital Democracy</dc:title>
  <dc:creator>Carsten Schürmann</dc:creator>
  <cp:lastModifiedBy>Carsten Schürmann</cp:lastModifiedBy>
  <cp:revision>249</cp:revision>
  <dcterms:created xsi:type="dcterms:W3CDTF">2015-05-11T12:14:56Z</dcterms:created>
  <dcterms:modified xsi:type="dcterms:W3CDTF">2015-05-20T08:19:21Z</dcterms:modified>
</cp:coreProperties>
</file>