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65" r:id="rId4"/>
    <p:sldId id="258" r:id="rId5"/>
    <p:sldId id="263" r:id="rId6"/>
    <p:sldId id="266" r:id="rId7"/>
    <p:sldId id="259" r:id="rId8"/>
    <p:sldId id="260" r:id="rId9"/>
    <p:sldId id="271" r:id="rId10"/>
    <p:sldId id="262" r:id="rId11"/>
    <p:sldId id="270" r:id="rId12"/>
    <p:sldId id="272" r:id="rId13"/>
    <p:sldId id="273" r:id="rId14"/>
    <p:sldId id="278" r:id="rId15"/>
    <p:sldId id="274" r:id="rId16"/>
    <p:sldId id="279" r:id="rId17"/>
    <p:sldId id="281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6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4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3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4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4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9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5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4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6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0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5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9AF84-CA02-D14D-A5DC-48A2D152BF3C}" type="datetimeFigureOut">
              <a:rPr lang="en-US" smtClean="0"/>
              <a:t>07/04/15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010EA-F6DF-DF4B-90E6-4942EEE49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1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Mathematical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Carsten Schürmann</a:t>
            </a:r>
          </a:p>
          <a:p>
            <a:r>
              <a:rPr lang="en-US" dirty="0" err="1" smtClean="0"/>
              <a:t>DemTech</a:t>
            </a:r>
            <a:endParaRPr lang="en-US" dirty="0" smtClean="0"/>
          </a:p>
          <a:p>
            <a:r>
              <a:rPr lang="en-US" dirty="0" smtClean="0"/>
              <a:t>April 8, 2015</a:t>
            </a:r>
          </a:p>
          <a:p>
            <a:r>
              <a:rPr lang="en-US" dirty="0" smtClean="0"/>
              <a:t>IEEE-SA VSSC-1622.6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66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Presentation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0880" b="-20880"/>
          <a:stretch>
            <a:fillRect/>
          </a:stretch>
        </p:blipFill>
        <p:spPr>
          <a:xfrm>
            <a:off x="337396" y="798849"/>
            <a:ext cx="5293367" cy="593215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5600"/>
            <a:ext cx="4038600" cy="5013674"/>
          </a:xfrm>
        </p:spPr>
        <p:txBody>
          <a:bodyPr>
            <a:normAutofit/>
          </a:bodyPr>
          <a:lstStyle/>
          <a:p>
            <a:r>
              <a:rPr lang="en-US" dirty="0" smtClean="0"/>
              <a:t>Logics</a:t>
            </a:r>
          </a:p>
          <a:p>
            <a:pPr lvl="1"/>
            <a:r>
              <a:rPr lang="en-US" dirty="0" smtClean="0"/>
              <a:t>Intuitionistic Logic</a:t>
            </a:r>
          </a:p>
          <a:p>
            <a:pPr lvl="1"/>
            <a:r>
              <a:rPr lang="en-US" dirty="0" smtClean="0"/>
              <a:t>Linear Logic</a:t>
            </a:r>
          </a:p>
          <a:p>
            <a:pPr lvl="1"/>
            <a:r>
              <a:rPr lang="en-US" dirty="0" smtClean="0"/>
              <a:t>Temporal Logic</a:t>
            </a:r>
          </a:p>
          <a:p>
            <a:pPr lvl="2"/>
            <a:r>
              <a:rPr lang="en-US" dirty="0" smtClean="0"/>
              <a:t>Dynamic system </a:t>
            </a:r>
          </a:p>
          <a:p>
            <a:pPr lvl="2"/>
            <a:r>
              <a:rPr lang="en-US" dirty="0" smtClean="0"/>
              <a:t> Model Checker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ype theories</a:t>
            </a:r>
          </a:p>
          <a:p>
            <a:pPr lvl="2"/>
            <a:r>
              <a:rPr lang="en-US" dirty="0" smtClean="0"/>
              <a:t>Active area of research</a:t>
            </a:r>
          </a:p>
          <a:p>
            <a:pPr lvl="2"/>
            <a:r>
              <a:rPr lang="en-US" dirty="0" smtClean="0"/>
              <a:t>Coq, </a:t>
            </a:r>
            <a:r>
              <a:rPr lang="en-US" dirty="0" err="1" smtClean="0"/>
              <a:t>Agda</a:t>
            </a:r>
            <a:r>
              <a:rPr lang="en-US" dirty="0" smtClean="0"/>
              <a:t>, </a:t>
            </a:r>
            <a:r>
              <a:rPr lang="en-US" dirty="0" err="1" smtClean="0"/>
              <a:t>Twelf</a:t>
            </a:r>
          </a:p>
          <a:p>
            <a:r>
              <a:rPr lang="en-US" dirty="0" smtClean="0"/>
              <a:t>Tool support essential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244542"/>
            <a:ext cx="415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“A formalization of Elliptic Curves”  in  Coq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44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 </a:t>
            </a:r>
            <a:r>
              <a:rPr lang="en-US" dirty="0" err="1" smtClean="0"/>
              <a:t>ToolBox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31900" y="4351337"/>
            <a:ext cx="6604000" cy="19478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Logic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Properties</a:t>
            </a:r>
            <a:r>
              <a:rPr lang="en-US" sz="2800" dirty="0" smtClean="0"/>
              <a:t>: Requirements, Specifications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Proofs</a:t>
            </a:r>
            <a:r>
              <a:rPr lang="en-US" sz="2800" dirty="0" smtClean="0"/>
              <a:t>: Arguments, Equivalences</a:t>
            </a:r>
          </a:p>
        </p:txBody>
      </p:sp>
    </p:spTree>
    <p:extLst>
      <p:ext uri="{BB962C8B-B14F-4D97-AF65-F5344CB8AC3E}">
        <p14:creationId xmlns:p14="http://schemas.microsoft.com/office/powerpoint/2010/main" val="1328238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all points P + Q it holds: </a:t>
            </a:r>
            <a:r>
              <a:rPr lang="en-US" i="1" dirty="0" smtClean="0">
                <a:solidFill>
                  <a:srgbClr val="000090"/>
                </a:solidFill>
              </a:rPr>
              <a:t>P + Q  = Q + P</a:t>
            </a:r>
          </a:p>
          <a:p>
            <a:pPr marL="0" indent="0">
              <a:buNone/>
            </a:pPr>
            <a:endParaRPr lang="en-US" i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And in the Coq system:</a:t>
            </a:r>
          </a:p>
          <a:p>
            <a:pPr marL="457200" lvl="1" indent="0">
              <a:buNone/>
            </a:pPr>
            <a:endParaRPr lang="en-US" i="1" dirty="0">
              <a:solidFill>
                <a:srgbClr val="000090"/>
              </a:solidFill>
            </a:endParaRPr>
          </a:p>
          <a:p>
            <a:pPr marL="457200" lvl="1" indent="0">
              <a:buNone/>
            </a:pPr>
            <a:endParaRPr lang="en-US" i="1" dirty="0" smtClean="0">
              <a:solidFill>
                <a:srgbClr val="000090"/>
              </a:solidFill>
            </a:endParaRPr>
          </a:p>
          <a:p>
            <a:pPr marL="457200" lvl="1" indent="0">
              <a:buNone/>
            </a:pPr>
            <a:endParaRPr lang="en-US" i="1" dirty="0">
              <a:solidFill>
                <a:srgbClr val="00009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0" y="4843463"/>
            <a:ext cx="7226570" cy="1887537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 smtClean="0"/>
              <a:t>First-order logic</a:t>
            </a:r>
          </a:p>
          <a:p>
            <a:pPr lvl="3"/>
            <a:r>
              <a:rPr lang="en-US" dirty="0" err="1" smtClean="0"/>
              <a:t>KeY</a:t>
            </a:r>
            <a:r>
              <a:rPr lang="en-US" dirty="0" smtClean="0"/>
              <a:t> system</a:t>
            </a:r>
          </a:p>
          <a:p>
            <a:pPr lvl="1"/>
            <a:r>
              <a:rPr lang="en-US" dirty="0" smtClean="0"/>
              <a:t>Higher-order logics</a:t>
            </a:r>
          </a:p>
          <a:p>
            <a:pPr lvl="1"/>
            <a:r>
              <a:rPr lang="en-US" dirty="0" smtClean="0"/>
              <a:t>Temporal Logic</a:t>
            </a:r>
          </a:p>
          <a:p>
            <a:pPr lvl="3"/>
            <a:r>
              <a:rPr lang="en-US" dirty="0" smtClean="0"/>
              <a:t>Model Checker</a:t>
            </a:r>
          </a:p>
          <a:p>
            <a:pPr lvl="1"/>
            <a:r>
              <a:rPr lang="en-US" dirty="0" smtClean="0"/>
              <a:t>Type theories</a:t>
            </a:r>
          </a:p>
          <a:p>
            <a:pPr lvl="3"/>
            <a:r>
              <a:rPr lang="en-US" dirty="0" smtClean="0"/>
              <a:t>Active area of research</a:t>
            </a:r>
          </a:p>
          <a:p>
            <a:pPr lvl="3"/>
            <a:r>
              <a:rPr lang="en-US" dirty="0" smtClean="0"/>
              <a:t>Coq, </a:t>
            </a:r>
            <a:r>
              <a:rPr lang="en-US" dirty="0" err="1" smtClean="0"/>
              <a:t>Agda</a:t>
            </a:r>
            <a:r>
              <a:rPr lang="en-US" dirty="0" smtClean="0"/>
              <a:t>, </a:t>
            </a:r>
            <a:r>
              <a:rPr lang="en-US" dirty="0" err="1" smtClean="0"/>
              <a:t>Twelf</a:t>
            </a:r>
          </a:p>
        </p:txBody>
      </p:sp>
    </p:spTree>
    <p:extLst>
      <p:ext uri="{BB962C8B-B14F-4D97-AF65-F5344CB8AC3E}">
        <p14:creationId xmlns:p14="http://schemas.microsoft.com/office/powerpoint/2010/main" val="22166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br>
              <a:rPr lang="en-US" dirty="0" smtClean="0"/>
            </a:br>
            <a:r>
              <a:rPr lang="en-US" dirty="0" smtClean="0"/>
              <a:t>First-Past the Post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Logical Framework:  Linear Logic       </a:t>
            </a:r>
          </a:p>
          <a:p>
            <a:r>
              <a:rPr lang="en-US" dirty="0" smtClean="0"/>
              <a:t>“The Logic of Food”       *    -o </a:t>
            </a:r>
          </a:p>
          <a:p>
            <a:r>
              <a:rPr lang="en-US" dirty="0" smtClean="0"/>
              <a:t>Logic: First-order Logic</a:t>
            </a:r>
          </a:p>
        </p:txBody>
      </p:sp>
    </p:spTree>
    <p:extLst>
      <p:ext uri="{BB962C8B-B14F-4D97-AF65-F5344CB8AC3E}">
        <p14:creationId xmlns:p14="http://schemas.microsoft.com/office/powerpoint/2010/main" val="2166320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7700" y="5194300"/>
            <a:ext cx="7734300" cy="1384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Implementation</a:t>
            </a:r>
          </a:p>
          <a:p>
            <a:pPr algn="ctr"/>
            <a:r>
              <a:rPr lang="en-US" sz="2800" dirty="0" smtClean="0"/>
              <a:t>Administrative Processes</a:t>
            </a:r>
          </a:p>
          <a:p>
            <a:pPr algn="ctr"/>
            <a:r>
              <a:rPr lang="en-US" sz="2800" dirty="0" smtClean="0"/>
              <a:t>Software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47700" y="1951037"/>
            <a:ext cx="7734300" cy="9953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Legislation</a:t>
            </a:r>
          </a:p>
          <a:p>
            <a:pPr algn="ctr"/>
            <a:r>
              <a:rPr lang="en-US" sz="2800" dirty="0" smtClean="0"/>
              <a:t>Tally all ballots for each hopeful candidate.</a:t>
            </a:r>
            <a:endParaRPr lang="en-US" sz="2800" i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647700" y="2946400"/>
            <a:ext cx="7734300" cy="2247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00100" y="3102768"/>
            <a:ext cx="3835400" cy="19478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Logical Framework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Data</a:t>
            </a:r>
            <a:endParaRPr lang="en-US" sz="2800" dirty="0"/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Computation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8327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 Statement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892300"/>
            <a:ext cx="4114800" cy="226060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If you </a:t>
            </a:r>
            <a:r>
              <a:rPr lang="en-US" sz="2400" u="sng" dirty="0" smtClean="0">
                <a:solidFill>
                  <a:schemeClr val="bg1"/>
                </a:solidFill>
              </a:rPr>
              <a:t>count ballots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find an </a:t>
            </a:r>
            <a:r>
              <a:rPr lang="en-US" sz="2400" u="sng" dirty="0" smtClean="0">
                <a:solidFill>
                  <a:schemeClr val="bg1"/>
                </a:solidFill>
              </a:rPr>
              <a:t>uncounted ballot </a:t>
            </a:r>
            <a:r>
              <a:rPr lang="en-US" sz="2400" dirty="0" smtClean="0">
                <a:solidFill>
                  <a:schemeClr val="bg1"/>
                </a:solidFill>
              </a:rPr>
              <a:t>for C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where C </a:t>
            </a:r>
            <a:r>
              <a:rPr lang="en-US" sz="2400" u="sng" dirty="0" smtClean="0">
                <a:solidFill>
                  <a:schemeClr val="bg1"/>
                </a:solidFill>
              </a:rPr>
              <a:t>is still in the race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then increase C’s tally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and continue counting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0" y="1892300"/>
            <a:ext cx="4114800" cy="22606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count-ballots (</a:t>
            </a:r>
            <a:r>
              <a:rPr lang="en-US" sz="2000" dirty="0" smtClean="0">
                <a:solidFill>
                  <a:schemeClr val="accent1"/>
                </a:solidFill>
                <a:latin typeface="Courier"/>
                <a:cs typeface="Courier"/>
              </a:rPr>
              <a:t>U + 1</a:t>
            </a:r>
            <a:r>
              <a:rPr lang="en-US" sz="2000" dirty="0" smtClean="0">
                <a:latin typeface="Courier"/>
                <a:cs typeface="Courier"/>
              </a:rPr>
              <a:t>) </a:t>
            </a:r>
            <a:r>
              <a:rPr lang="en-US" sz="2000" dirty="0" smtClean="0">
                <a:solidFill>
                  <a:schemeClr val="accent2"/>
                </a:solidFill>
                <a:latin typeface="Courier"/>
                <a:cs typeface="Courier"/>
              </a:rPr>
              <a:t>H</a:t>
            </a:r>
            <a:r>
              <a:rPr lang="en-US" sz="2000" dirty="0" smtClean="0">
                <a:latin typeface="Courier"/>
                <a:cs typeface="Courier"/>
              </a:rPr>
              <a:t> *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uncounted-ballot </a:t>
            </a:r>
            <a:r>
              <a:rPr lang="en-US" sz="2000" dirty="0" smtClean="0">
                <a:solidFill>
                  <a:schemeClr val="accent3"/>
                </a:solidFill>
                <a:latin typeface="Courier"/>
                <a:cs typeface="Courier"/>
              </a:rPr>
              <a:t>C </a:t>
            </a:r>
            <a:r>
              <a:rPr lang="en-US" sz="2000" dirty="0" smtClean="0">
                <a:latin typeface="Courier"/>
                <a:cs typeface="Courier"/>
              </a:rPr>
              <a:t>*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hopeful </a:t>
            </a:r>
            <a:r>
              <a:rPr lang="en-US" sz="2000" dirty="0" smtClean="0">
                <a:solidFill>
                  <a:srgbClr val="9BBB59"/>
                </a:solidFill>
                <a:latin typeface="Courier"/>
                <a:cs typeface="Courier"/>
              </a:rPr>
              <a:t>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Courier"/>
                <a:cs typeface="Courier"/>
              </a:rPr>
              <a:t>N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-o  (hopeful </a:t>
            </a:r>
            <a:r>
              <a:rPr lang="en-US" sz="2000" smtClean="0">
                <a:solidFill>
                  <a:srgbClr val="9BBB59"/>
                </a:solidFill>
                <a:latin typeface="Courier"/>
                <a:cs typeface="Courier"/>
              </a:rPr>
              <a:t>C</a:t>
            </a:r>
            <a:r>
              <a:rPr lang="en-US" sz="2000" smtClean="0">
                <a:latin typeface="Courier"/>
                <a:cs typeface="Courier"/>
              </a:rPr>
              <a:t> (</a:t>
            </a:r>
            <a:r>
              <a:rPr lang="en-US" sz="2000" smtClean="0">
                <a:solidFill>
                  <a:srgbClr val="8064A2"/>
                </a:solidFill>
                <a:latin typeface="Courier"/>
                <a:cs typeface="Courier"/>
              </a:rPr>
              <a:t>N + 1</a:t>
            </a:r>
            <a:r>
              <a:rPr lang="en-US" sz="2000" smtClean="0">
                <a:latin typeface="Courier"/>
                <a:cs typeface="Courier"/>
              </a:rPr>
              <a:t>) </a:t>
            </a:r>
            <a:r>
              <a:rPr lang="en-US" sz="2000" dirty="0" smtClean="0">
                <a:latin typeface="Courier"/>
                <a:cs typeface="Courier"/>
              </a:rPr>
              <a:t>*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   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count-ballots </a:t>
            </a:r>
            <a:r>
              <a:rPr lang="en-US" sz="2000" dirty="0" smtClean="0">
                <a:solidFill>
                  <a:srgbClr val="4F81BD"/>
                </a:solidFill>
                <a:latin typeface="Courier"/>
                <a:cs typeface="Courier"/>
              </a:rPr>
              <a:t>U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solidFill>
                  <a:srgbClr val="C0504D"/>
                </a:solidFill>
                <a:latin typeface="Courier"/>
                <a:cs typeface="Courier"/>
              </a:rPr>
              <a:t>H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</a:p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673600" y="4737102"/>
            <a:ext cx="3403600" cy="185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Number uncounted ballots:    </a:t>
            </a:r>
            <a:r>
              <a:rPr lang="en-US" sz="1800" i="1" dirty="0" smtClean="0">
                <a:solidFill>
                  <a:schemeClr val="accent1"/>
                </a:solidFill>
              </a:rPr>
              <a:t>U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accent2"/>
                </a:solidFill>
              </a:rPr>
              <a:t>Number hopefuls:                     </a:t>
            </a:r>
            <a:r>
              <a:rPr lang="en-US" sz="1800" i="1" dirty="0" smtClean="0">
                <a:solidFill>
                  <a:schemeClr val="accent2"/>
                </a:solidFill>
              </a:rPr>
              <a:t>H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accent3"/>
                </a:solidFill>
              </a:rPr>
              <a:t>Name of a candidate:               C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solidFill>
                  <a:schemeClr val="accent4"/>
                </a:solidFill>
              </a:rPr>
              <a:t>Number of ballots in a tally:   </a:t>
            </a:r>
            <a:r>
              <a:rPr lang="en-US" sz="1800" i="1" dirty="0" smtClean="0">
                <a:solidFill>
                  <a:schemeClr val="accent4"/>
                </a:solidFill>
              </a:rPr>
              <a:t> N</a:t>
            </a:r>
          </a:p>
          <a:p>
            <a:pPr marL="0" indent="0">
              <a:buFont typeface="Arial"/>
              <a:buNone/>
            </a:pP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457200" y="4749801"/>
            <a:ext cx="3352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Propositions:</a:t>
            </a:r>
            <a:endParaRPr lang="en-US" sz="2400" dirty="0"/>
          </a:p>
          <a:p>
            <a:r>
              <a:rPr lang="en-US" dirty="0" smtClean="0">
                <a:latin typeface="Courier"/>
                <a:cs typeface="Courier"/>
              </a:rPr>
              <a:t>   count</a:t>
            </a:r>
            <a:r>
              <a:rPr lang="en-US" dirty="0">
                <a:latin typeface="Courier"/>
                <a:cs typeface="Courier"/>
              </a:rPr>
              <a:t>-ballots </a:t>
            </a:r>
            <a:r>
              <a:rPr lang="en-US" i="1" dirty="0">
                <a:solidFill>
                  <a:schemeClr val="accent1"/>
                </a:solidFill>
                <a:latin typeface="Courier"/>
                <a:cs typeface="Courier"/>
              </a:rPr>
              <a:t>U</a:t>
            </a:r>
            <a:r>
              <a:rPr lang="en-US" sz="1600" i="1" dirty="0">
                <a:latin typeface="Courier"/>
                <a:cs typeface="Courier"/>
              </a:rPr>
              <a:t> </a:t>
            </a:r>
            <a:r>
              <a:rPr lang="en-US" sz="2000" i="1" dirty="0">
                <a:solidFill>
                  <a:schemeClr val="accent2"/>
                </a:solidFill>
                <a:latin typeface="Courier"/>
                <a:cs typeface="Courier"/>
              </a:rPr>
              <a:t>H</a:t>
            </a:r>
            <a:endParaRPr lang="en-US" sz="1600" i="1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uncounted</a:t>
            </a:r>
            <a:r>
              <a:rPr lang="en-US" dirty="0">
                <a:latin typeface="Courier"/>
                <a:cs typeface="Courier"/>
              </a:rPr>
              <a:t>-ballot </a:t>
            </a:r>
            <a:r>
              <a:rPr lang="en-US" i="1" dirty="0">
                <a:solidFill>
                  <a:srgbClr val="9BBB59"/>
                </a:solidFill>
                <a:latin typeface="Courier"/>
                <a:cs typeface="Courier"/>
              </a:rPr>
              <a:t>C</a:t>
            </a:r>
          </a:p>
          <a:p>
            <a:r>
              <a:rPr lang="en-US" dirty="0" smtClean="0">
                <a:latin typeface="Courier"/>
                <a:cs typeface="Courier"/>
              </a:rPr>
              <a:t>   hopeful </a:t>
            </a:r>
            <a:r>
              <a:rPr lang="en-US" i="1" dirty="0">
                <a:solidFill>
                  <a:schemeClr val="accent3"/>
                </a:solidFill>
                <a:latin typeface="Courier"/>
                <a:cs typeface="Courier"/>
              </a:rPr>
              <a:t>C</a:t>
            </a:r>
            <a:r>
              <a:rPr lang="en-US" i="1" dirty="0">
                <a:latin typeface="Courier"/>
                <a:cs typeface="Courier"/>
              </a:rPr>
              <a:t> </a:t>
            </a:r>
            <a:r>
              <a:rPr lang="en-US" i="1" dirty="0">
                <a:solidFill>
                  <a:srgbClr val="8064A2"/>
                </a:solidFill>
                <a:latin typeface="Courier"/>
                <a:cs typeface="Courier"/>
              </a:rPr>
              <a:t>N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51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7700" y="5194300"/>
            <a:ext cx="7734300" cy="1384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Implementation</a:t>
            </a:r>
          </a:p>
          <a:p>
            <a:pPr algn="ctr"/>
            <a:r>
              <a:rPr lang="en-US" sz="2800" dirty="0" smtClean="0"/>
              <a:t>Administrative Processes</a:t>
            </a:r>
          </a:p>
          <a:p>
            <a:pPr algn="ctr"/>
            <a:r>
              <a:rPr lang="en-US" sz="2800" dirty="0" smtClean="0"/>
              <a:t>Software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47700" y="1951037"/>
            <a:ext cx="7734300" cy="9953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Legislation</a:t>
            </a:r>
          </a:p>
          <a:p>
            <a:pPr algn="ctr"/>
            <a:r>
              <a:rPr lang="en-US" sz="2800" dirty="0" smtClean="0"/>
              <a:t>Tally all ballots for each hopeful candidate.</a:t>
            </a:r>
            <a:endParaRPr lang="en-US" sz="2800" i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647700" y="2946400"/>
            <a:ext cx="7734300" cy="2247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00100" y="3102768"/>
            <a:ext cx="3835400" cy="19478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Logical Framework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Data</a:t>
            </a:r>
            <a:endParaRPr lang="en-US" sz="2800" dirty="0"/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Computation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130800" y="3102768"/>
            <a:ext cx="3060700" cy="19478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Logic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Properties</a:t>
            </a:r>
            <a:endParaRPr lang="en-US" sz="2800" dirty="0" smtClean="0"/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Proofs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9400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 Specification: </a:t>
            </a:r>
            <a:br>
              <a:rPr lang="en-US" dirty="0" smtClean="0"/>
            </a:br>
            <a:r>
              <a:rPr lang="en-US" dirty="0" smtClean="0"/>
              <a:t>Each Vote is Counted Once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2090738"/>
            <a:ext cx="8204200" cy="393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67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Narrowing the gap between law and </a:t>
            </a:r>
            <a:r>
              <a:rPr lang="en-US" dirty="0" err="1" smtClean="0"/>
              <a:t>maths</a:t>
            </a:r>
            <a:endParaRPr lang="en-US" dirty="0" smtClean="0"/>
          </a:p>
          <a:p>
            <a:pPr lvl="1"/>
            <a:r>
              <a:rPr lang="en-US" dirty="0" smtClean="0"/>
              <a:t>Laws easier to interpret, implement</a:t>
            </a:r>
          </a:p>
          <a:p>
            <a:pPr lvl="1"/>
            <a:r>
              <a:rPr lang="en-US" dirty="0" smtClean="0"/>
              <a:t>Completeness</a:t>
            </a:r>
          </a:p>
          <a:p>
            <a:pPr lvl="1"/>
            <a:r>
              <a:rPr lang="en-US" dirty="0" smtClean="0"/>
              <a:t>Soundness</a:t>
            </a:r>
          </a:p>
          <a:p>
            <a:pPr lvl="1"/>
            <a:r>
              <a:rPr lang="en-US" dirty="0" smtClean="0"/>
              <a:t>Analysis becomes easier</a:t>
            </a:r>
          </a:p>
          <a:p>
            <a:r>
              <a:rPr lang="en-US" dirty="0" smtClean="0"/>
              <a:t>Long term benefits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8984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013200" y="3048000"/>
            <a:ext cx="1092200" cy="2057400"/>
            <a:chOff x="4013200" y="3048000"/>
            <a:chExt cx="1092200" cy="2057400"/>
          </a:xfrm>
        </p:grpSpPr>
        <p:sp>
          <p:nvSpPr>
            <p:cNvPr id="11" name="Down Arrow 10"/>
            <p:cNvSpPr/>
            <p:nvPr/>
          </p:nvSpPr>
          <p:spPr>
            <a:xfrm>
              <a:off x="4013200" y="3048000"/>
              <a:ext cx="1092200" cy="8763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 flipV="1">
              <a:off x="4013200" y="4203700"/>
              <a:ext cx="1092200" cy="9017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7700" y="5194300"/>
            <a:ext cx="7734300" cy="1384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Implementation</a:t>
            </a:r>
          </a:p>
          <a:p>
            <a:pPr algn="ctr"/>
            <a:r>
              <a:rPr lang="en-US" sz="2800" dirty="0" smtClean="0"/>
              <a:t>Administrative Processes</a:t>
            </a:r>
          </a:p>
          <a:p>
            <a:pPr algn="ctr"/>
            <a:r>
              <a:rPr lang="en-US" sz="2800" dirty="0" smtClean="0"/>
              <a:t>Software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47700" y="1951037"/>
            <a:ext cx="7734300" cy="9953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Legislation</a:t>
            </a:r>
          </a:p>
          <a:p>
            <a:pPr algn="ctr"/>
            <a:r>
              <a:rPr lang="en-US" sz="2800" i="1" dirty="0" smtClean="0"/>
              <a:t>Law</a:t>
            </a:r>
          </a:p>
        </p:txBody>
      </p:sp>
      <p:sp>
        <p:nvSpPr>
          <p:cNvPr id="3" name="Rectangle 2"/>
          <p:cNvSpPr/>
          <p:nvPr/>
        </p:nvSpPr>
        <p:spPr>
          <a:xfrm>
            <a:off x="647700" y="2946400"/>
            <a:ext cx="7734300" cy="2247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00100" y="3102768"/>
            <a:ext cx="3835400" cy="19478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Logical Framework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Data</a:t>
            </a:r>
            <a:endParaRPr lang="en-US" sz="2800" dirty="0"/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Computation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130800" y="3102768"/>
            <a:ext cx="3060700" cy="19478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Logic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Properties</a:t>
            </a:r>
            <a:endParaRPr lang="en-US" sz="2800" dirty="0" smtClean="0"/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Proofs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66485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Discourse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Voting Protocol</a:t>
            </a:r>
          </a:p>
          <a:p>
            <a:pPr lvl="1"/>
            <a:r>
              <a:rPr lang="en-US" i="1" dirty="0" smtClean="0"/>
              <a:t>Cryptography</a:t>
            </a:r>
            <a:r>
              <a:rPr lang="en-US" dirty="0" smtClean="0"/>
              <a:t>           (Privacy, Security)</a:t>
            </a:r>
          </a:p>
          <a:p>
            <a:pPr lvl="1"/>
            <a:r>
              <a:rPr lang="en-US" i="1" dirty="0" smtClean="0"/>
              <a:t>Statistics</a:t>
            </a:r>
            <a:r>
              <a:rPr lang="en-US" dirty="0" smtClean="0"/>
              <a:t>                    (Audits)</a:t>
            </a:r>
          </a:p>
          <a:p>
            <a:pPr lvl="1"/>
            <a:r>
              <a:rPr lang="en-US" i="1" dirty="0" smtClean="0"/>
              <a:t>Logic</a:t>
            </a:r>
            <a:r>
              <a:rPr lang="en-US" dirty="0" smtClean="0"/>
              <a:t>                          (Distribution, Implementation)</a:t>
            </a:r>
          </a:p>
          <a:p>
            <a:r>
              <a:rPr lang="en-US" dirty="0" smtClean="0"/>
              <a:t>Social Choice Algorithms </a:t>
            </a:r>
          </a:p>
          <a:p>
            <a:pPr lvl="1"/>
            <a:r>
              <a:rPr lang="en-US" i="1" dirty="0" smtClean="0"/>
              <a:t>Complexity</a:t>
            </a:r>
          </a:p>
          <a:p>
            <a:pPr lvl="1"/>
            <a:r>
              <a:rPr lang="en-US" i="1" dirty="0" smtClean="0"/>
              <a:t>Impossibility</a:t>
            </a:r>
          </a:p>
          <a:p>
            <a:pPr lvl="1"/>
            <a:r>
              <a:rPr lang="en-US" i="1" dirty="0" smtClean="0"/>
              <a:t>Utility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3681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dirty="0"/>
              <a:t>.</a:t>
            </a:r>
            <a:r>
              <a:rPr lang="en-US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Algorithmic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lgorithm + control  flow</a:t>
            </a:r>
          </a:p>
          <a:p>
            <a:pPr lvl="1"/>
            <a:r>
              <a:rPr lang="en-US" dirty="0" smtClean="0"/>
              <a:t>Justify the adherence with “specification”</a:t>
            </a:r>
          </a:p>
          <a:p>
            <a:r>
              <a:rPr lang="en-US" i="1" dirty="0" smtClean="0"/>
              <a:t>Declarative</a:t>
            </a:r>
          </a:p>
          <a:p>
            <a:pPr lvl="1"/>
            <a:r>
              <a:rPr lang="en-US" dirty="0" smtClean="0"/>
              <a:t>Describe the algorithm, no control flow</a:t>
            </a:r>
          </a:p>
          <a:p>
            <a:pPr lvl="1"/>
            <a:r>
              <a:rPr lang="en-US" dirty="0" smtClean="0"/>
              <a:t>Justify the adherence with “specification”</a:t>
            </a:r>
          </a:p>
          <a:p>
            <a:r>
              <a:rPr lang="en-US" i="1" dirty="0" smtClean="0"/>
              <a:t>Abstract</a:t>
            </a:r>
          </a:p>
          <a:p>
            <a:pPr lvl="1"/>
            <a:r>
              <a:rPr lang="en-US" dirty="0" smtClean="0"/>
              <a:t>Describe the “specification”</a:t>
            </a:r>
          </a:p>
        </p:txBody>
      </p:sp>
    </p:spTree>
    <p:extLst>
      <p:ext uri="{BB962C8B-B14F-4D97-AF65-F5344CB8AC3E}">
        <p14:creationId xmlns:p14="http://schemas.microsoft.com/office/powerpoint/2010/main" val="39959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dirty="0"/>
              <a:t>.</a:t>
            </a:r>
            <a:r>
              <a:rPr lang="en-US" dirty="0" smtClean="0"/>
              <a:t>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Public   </a:t>
            </a:r>
          </a:p>
          <a:p>
            <a:pPr lvl="1"/>
            <a:r>
              <a:rPr lang="en-US" dirty="0" smtClean="0"/>
              <a:t>Assumptions of common knowledge</a:t>
            </a:r>
          </a:p>
          <a:p>
            <a:pPr lvl="1"/>
            <a:r>
              <a:rPr lang="en-US" dirty="0" smtClean="0"/>
              <a:t>Levels of abstraction</a:t>
            </a:r>
          </a:p>
          <a:p>
            <a:r>
              <a:rPr lang="en-US" dirty="0" smtClean="0"/>
              <a:t>Experts</a:t>
            </a:r>
          </a:p>
          <a:p>
            <a:pPr lvl="1"/>
            <a:r>
              <a:rPr lang="en-US" dirty="0" smtClean="0"/>
              <a:t>Completeness	(no choice left to imagination)</a:t>
            </a:r>
          </a:p>
          <a:p>
            <a:pPr lvl="1"/>
            <a:r>
              <a:rPr lang="en-US" dirty="0" smtClean="0"/>
              <a:t>Soundness           (must make sense)</a:t>
            </a:r>
          </a:p>
          <a:p>
            <a:r>
              <a:rPr lang="en-US" dirty="0" smtClean="0"/>
              <a:t>Courts</a:t>
            </a:r>
          </a:p>
          <a:p>
            <a:pPr lvl="1"/>
            <a:r>
              <a:rPr lang="en-US" dirty="0" smtClean="0"/>
              <a:t>Verifiability</a:t>
            </a:r>
          </a:p>
          <a:p>
            <a:pPr lvl="1"/>
            <a:r>
              <a:rPr lang="en-US" dirty="0" smtClean="0"/>
              <a:t>Dispute resolution</a:t>
            </a:r>
          </a:p>
        </p:txBody>
      </p:sp>
    </p:spTree>
    <p:extLst>
      <p:ext uri="{BB962C8B-B14F-4D97-AF65-F5344CB8AC3E}">
        <p14:creationId xmlns:p14="http://schemas.microsoft.com/office/powerpoint/2010/main" val="2629965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Logical Framework </a:t>
            </a:r>
            <a:r>
              <a:rPr lang="en-US" dirty="0" err="1" smtClean="0"/>
              <a:t>ToolBox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1900" y="4178300"/>
            <a:ext cx="6604000" cy="19478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/>
              <a:t>Logical Framework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Data</a:t>
            </a:r>
            <a:r>
              <a:rPr lang="en-US" sz="2800" dirty="0" smtClean="0"/>
              <a:t>: Votes, Ballots, Totals</a:t>
            </a:r>
          </a:p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Computation</a:t>
            </a:r>
            <a:r>
              <a:rPr lang="en-US" sz="2800" dirty="0" smtClean="0"/>
              <a:t>: Algorithms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4839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Pictoral</a:t>
            </a:r>
            <a:r>
              <a:rPr lang="en-US" dirty="0" smtClean="0"/>
              <a:t>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“A picture says more than 100 words”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Examples: Category Theory, Geometry, Trigonometry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3175" b="31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43607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Declarative (Algebraic)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Constructive Logics: </a:t>
            </a:r>
          </a:p>
          <a:p>
            <a:pPr marL="0" indent="0">
              <a:buNone/>
            </a:pPr>
            <a:r>
              <a:rPr lang="en-US" i="1" dirty="0" smtClean="0"/>
              <a:t>“If there is a solution then there is a program that actually computes it!”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302000"/>
            <a:ext cx="1676400" cy="241300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32646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000090"/>
                </a:solidFill>
              </a:rPr>
              <a:t>P=(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sz="2400" i="1" dirty="0" err="1" smtClean="0">
                <a:solidFill>
                  <a:srgbClr val="000090"/>
                </a:solidFill>
              </a:rPr>
              <a:t>,y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sz="2400" i="1" dirty="0" smtClean="0">
                <a:solidFill>
                  <a:srgbClr val="000090"/>
                </a:solidFill>
              </a:rPr>
              <a:t>) </a:t>
            </a:r>
            <a:r>
              <a:rPr lang="en-US" sz="2400" dirty="0" smtClean="0"/>
              <a:t>and </a:t>
            </a:r>
            <a:r>
              <a:rPr lang="en-US" sz="2400" i="1" dirty="0" smtClean="0">
                <a:solidFill>
                  <a:srgbClr val="000090"/>
                </a:solidFill>
              </a:rPr>
              <a:t>Q =(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sz="2400" i="1" dirty="0" err="1" smtClean="0">
                <a:solidFill>
                  <a:srgbClr val="000090"/>
                </a:solidFill>
              </a:rPr>
              <a:t>,y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sz="2400" i="1" dirty="0" smtClean="0">
                <a:solidFill>
                  <a:srgbClr val="00009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 smtClean="0"/>
              <a:t>Define </a:t>
            </a:r>
            <a:r>
              <a:rPr lang="en-US" sz="2400" i="1" dirty="0" smtClean="0">
                <a:solidFill>
                  <a:srgbClr val="000090"/>
                </a:solidFill>
              </a:rPr>
              <a:t>R = P + Q </a:t>
            </a:r>
            <a:r>
              <a:rPr lang="en-US" sz="2400" dirty="0" smtClean="0"/>
              <a:t>where </a:t>
            </a:r>
            <a:r>
              <a:rPr lang="en-US" sz="2400" i="1" dirty="0" smtClean="0">
                <a:solidFill>
                  <a:srgbClr val="000090"/>
                </a:solidFill>
              </a:rPr>
              <a:t>R = (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>
                <a:solidFill>
                  <a:srgbClr val="000090"/>
                </a:solidFill>
              </a:rPr>
              <a:t>R</a:t>
            </a:r>
            <a:r>
              <a:rPr lang="en-US" sz="2400" i="1" dirty="0" err="1" smtClean="0">
                <a:solidFill>
                  <a:srgbClr val="000090"/>
                </a:solidFill>
              </a:rPr>
              <a:t>,y</a:t>
            </a:r>
            <a:r>
              <a:rPr lang="en-US" sz="2400" i="1" baseline="-25000" dirty="0" err="1">
                <a:solidFill>
                  <a:srgbClr val="000090"/>
                </a:solidFill>
              </a:rPr>
              <a:t>R</a:t>
            </a:r>
            <a:r>
              <a:rPr lang="en-US" sz="2400" i="1" dirty="0" smtClean="0">
                <a:solidFill>
                  <a:srgbClr val="000090"/>
                </a:solidFill>
              </a:rPr>
              <a:t>)</a:t>
            </a:r>
            <a:r>
              <a:rPr lang="en-US" sz="2400" dirty="0" smtClean="0">
                <a:solidFill>
                  <a:srgbClr val="000090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2400" dirty="0" smtClean="0"/>
              <a:t>Case 1: </a:t>
            </a:r>
            <a:r>
              <a:rPr lang="en-US" sz="2400" i="1" dirty="0" smtClean="0">
                <a:solidFill>
                  <a:srgbClr val="000090"/>
                </a:solidFill>
              </a:rPr>
              <a:t>P </a:t>
            </a:r>
            <a:r>
              <a:rPr lang="en-US" sz="1800" b="0" i="0" dirty="0" smtClean="0">
                <a:solidFill>
                  <a:srgbClr val="000090"/>
                </a:solidFill>
                <a:latin typeface="ＭＳ ゴシック"/>
                <a:ea typeface="ＭＳ ゴシック"/>
                <a:cs typeface="ＭＳ ゴシック"/>
              </a:rPr>
              <a:t>≠</a:t>
            </a:r>
            <a:r>
              <a:rPr lang="en-US" sz="2400" i="1" dirty="0" smtClean="0">
                <a:solidFill>
                  <a:srgbClr val="000090"/>
                </a:solidFill>
              </a:rPr>
              <a:t> Q </a:t>
            </a:r>
            <a:r>
              <a:rPr lang="en-US" sz="2400" dirty="0" smtClean="0"/>
              <a:t>and </a:t>
            </a:r>
            <a:r>
              <a:rPr lang="en-US" sz="2400" i="1" dirty="0" smtClean="0">
                <a:solidFill>
                  <a:srgbClr val="000090"/>
                </a:solidFill>
              </a:rPr>
              <a:t>–P </a:t>
            </a:r>
            <a:r>
              <a:rPr lang="en-US" sz="1800" b="0" i="0" dirty="0" smtClean="0">
                <a:solidFill>
                  <a:srgbClr val="000090"/>
                </a:solidFill>
                <a:latin typeface="ＭＳ ゴシック"/>
                <a:ea typeface="ＭＳ ゴシック"/>
                <a:cs typeface="ＭＳ ゴシック"/>
              </a:rPr>
              <a:t>≠</a:t>
            </a:r>
            <a:r>
              <a:rPr lang="en-US" sz="2400" i="1" dirty="0" smtClean="0">
                <a:solidFill>
                  <a:srgbClr val="000090"/>
                </a:solidFill>
              </a:rPr>
              <a:t> Q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	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R</a:t>
            </a:r>
            <a:r>
              <a:rPr lang="en-US" sz="2400" i="1" baseline="-25000" dirty="0" smtClean="0">
                <a:solidFill>
                  <a:srgbClr val="00009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= s</a:t>
            </a:r>
            <a:r>
              <a:rPr lang="en-US" sz="2400" i="1" baseline="30000" dirty="0" smtClean="0">
                <a:solidFill>
                  <a:srgbClr val="000090"/>
                </a:solidFill>
              </a:rPr>
              <a:t>2</a:t>
            </a:r>
            <a:r>
              <a:rPr lang="en-US" sz="2400" i="1" dirty="0" smtClean="0">
                <a:solidFill>
                  <a:srgbClr val="000090"/>
                </a:solidFill>
              </a:rPr>
              <a:t> – 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sz="2400" i="1" baseline="-25000" dirty="0" smtClean="0">
                <a:solidFill>
                  <a:srgbClr val="00009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– 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>
                <a:solidFill>
                  <a:srgbClr val="000090"/>
                </a:solidFill>
              </a:rPr>
              <a:t>Q</a:t>
            </a:r>
            <a:r>
              <a:rPr lang="en-US" sz="2400" i="1" baseline="-25000" dirty="0" smtClean="0">
                <a:solidFill>
                  <a:srgbClr val="000090"/>
                </a:solidFill>
              </a:rPr>
              <a:t> </a:t>
            </a: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90"/>
                </a:solidFill>
              </a:rPr>
              <a:t>	</a:t>
            </a:r>
            <a:r>
              <a:rPr lang="en-US" sz="2400" i="1" dirty="0" err="1" smtClean="0">
                <a:solidFill>
                  <a:srgbClr val="000090"/>
                </a:solidFill>
              </a:rPr>
              <a:t>y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R</a:t>
            </a:r>
            <a:r>
              <a:rPr lang="en-US" sz="2400" i="1" baseline="-25000" dirty="0" smtClean="0">
                <a:solidFill>
                  <a:srgbClr val="00009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= – </a:t>
            </a:r>
            <a:r>
              <a:rPr lang="en-US" sz="2400" i="1" dirty="0" err="1" smtClean="0">
                <a:solidFill>
                  <a:srgbClr val="000090"/>
                </a:solidFill>
              </a:rPr>
              <a:t>y</a:t>
            </a:r>
            <a:r>
              <a:rPr lang="en-US" sz="2400" i="1" baseline="-25000" dirty="0" err="1">
                <a:solidFill>
                  <a:srgbClr val="000090"/>
                </a:solidFill>
              </a:rPr>
              <a:t>P</a:t>
            </a:r>
            <a:r>
              <a:rPr lang="en-US" sz="2400" i="1" dirty="0" smtClean="0">
                <a:solidFill>
                  <a:srgbClr val="000090"/>
                </a:solidFill>
              </a:rPr>
              <a:t>+ s(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sz="2400" i="1" baseline="-25000" dirty="0" smtClean="0">
                <a:solidFill>
                  <a:srgbClr val="00009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– 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sz="2400" i="1" dirty="0" smtClean="0">
                <a:solidFill>
                  <a:srgbClr val="00009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90"/>
                </a:solidFill>
              </a:rPr>
              <a:t>	s = (</a:t>
            </a:r>
            <a:r>
              <a:rPr lang="en-US" sz="2400" i="1" dirty="0" err="1">
                <a:solidFill>
                  <a:srgbClr val="000090"/>
                </a:solidFill>
              </a:rPr>
              <a:t>y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sz="2400" i="1" baseline="-25000" dirty="0" smtClean="0">
                <a:solidFill>
                  <a:srgbClr val="00009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–</a:t>
            </a:r>
            <a:r>
              <a:rPr lang="en-US" sz="2400" i="1" dirty="0">
                <a:solidFill>
                  <a:srgbClr val="000090"/>
                </a:solidFill>
              </a:rPr>
              <a:t> </a:t>
            </a:r>
            <a:r>
              <a:rPr lang="en-US" sz="2400" i="1" dirty="0" err="1" smtClean="0">
                <a:solidFill>
                  <a:srgbClr val="000090"/>
                </a:solidFill>
              </a:rPr>
              <a:t>y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sz="2400" i="1" dirty="0" smtClean="0">
                <a:solidFill>
                  <a:srgbClr val="000090"/>
                </a:solidFill>
              </a:rPr>
              <a:t>)/(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sz="2400" i="1" baseline="-25000" dirty="0" smtClean="0">
                <a:solidFill>
                  <a:srgbClr val="00009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– </a:t>
            </a:r>
            <a:r>
              <a:rPr lang="en-US" sz="2400" i="1" dirty="0" err="1" smtClean="0">
                <a:solidFill>
                  <a:srgbClr val="00009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sz="2400" i="1" dirty="0" smtClean="0">
                <a:solidFill>
                  <a:srgbClr val="00009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 smtClean="0"/>
              <a:t>Case 2: </a:t>
            </a:r>
            <a:r>
              <a:rPr lang="en-US" sz="2400" dirty="0" smtClean="0">
                <a:solidFill>
                  <a:srgbClr val="000090"/>
                </a:solidFill>
              </a:rPr>
              <a:t>-</a:t>
            </a:r>
            <a:r>
              <a:rPr lang="en-US" sz="2400" i="1" dirty="0" smtClean="0">
                <a:solidFill>
                  <a:srgbClr val="000090"/>
                </a:solidFill>
              </a:rPr>
              <a:t>P = Q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90"/>
                </a:solidFill>
              </a:rPr>
              <a:t>	</a:t>
            </a:r>
            <a:r>
              <a:rPr lang="en-US" sz="2400" i="1" dirty="0" smtClean="0">
                <a:solidFill>
                  <a:srgbClr val="000090"/>
                </a:solidFill>
              </a:rPr>
              <a:t>P + Q = ∞</a:t>
            </a:r>
          </a:p>
          <a:p>
            <a:pPr marL="0" indent="0">
              <a:buNone/>
            </a:pPr>
            <a:r>
              <a:rPr lang="en-US" sz="2400" dirty="0" smtClean="0"/>
              <a:t>Case 3: </a:t>
            </a:r>
            <a:r>
              <a:rPr lang="en-US" sz="2400" i="1" dirty="0" smtClean="0">
                <a:solidFill>
                  <a:srgbClr val="000090"/>
                </a:solidFill>
              </a:rPr>
              <a:t>P </a:t>
            </a:r>
            <a:r>
              <a:rPr lang="en-US" sz="1800" dirty="0">
                <a:solidFill>
                  <a:srgbClr val="000090"/>
                </a:solidFill>
                <a:latin typeface="ＭＳ ゴシック"/>
                <a:ea typeface="ＭＳ ゴシック"/>
                <a:cs typeface="ＭＳ ゴシック"/>
              </a:rPr>
              <a:t>=</a:t>
            </a:r>
            <a:r>
              <a:rPr lang="en-US" sz="2400" i="1" dirty="0" smtClean="0">
                <a:solidFill>
                  <a:srgbClr val="000090"/>
                </a:solidFill>
              </a:rPr>
              <a:t> Q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90"/>
                </a:solidFill>
              </a:rPr>
              <a:t>	</a:t>
            </a:r>
            <a:r>
              <a:rPr lang="en-US" sz="2400" i="1" dirty="0" smtClean="0">
                <a:solidFill>
                  <a:srgbClr val="000090"/>
                </a:solidFill>
              </a:rPr>
              <a:t>P+ Q = 2P </a:t>
            </a:r>
            <a:endParaRPr lang="en-US" sz="1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2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Presentation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43300" y="5143500"/>
            <a:ext cx="2019300" cy="1206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smtClean="0">
                <a:solidFill>
                  <a:srgbClr val="000090"/>
                </a:solidFill>
              </a:rPr>
              <a:t>s = (</a:t>
            </a:r>
            <a:r>
              <a:rPr lang="en-US" i="1" dirty="0" err="1" smtClean="0">
                <a:solidFill>
                  <a:srgbClr val="000090"/>
                </a:solidFill>
              </a:rPr>
              <a:t>y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i="1" baseline="-25000" dirty="0" smtClean="0">
                <a:solidFill>
                  <a:srgbClr val="000090"/>
                </a:solidFill>
              </a:rPr>
              <a:t> </a:t>
            </a:r>
            <a:r>
              <a:rPr lang="en-US" i="1" dirty="0" smtClean="0">
                <a:solidFill>
                  <a:srgbClr val="000090"/>
                </a:solidFill>
              </a:rPr>
              <a:t>– </a:t>
            </a:r>
            <a:r>
              <a:rPr lang="en-US" i="1" dirty="0" err="1" smtClean="0">
                <a:solidFill>
                  <a:srgbClr val="000090"/>
                </a:solidFill>
              </a:rPr>
              <a:t>y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i="1" dirty="0" smtClean="0">
                <a:solidFill>
                  <a:srgbClr val="000090"/>
                </a:solidFill>
              </a:rPr>
              <a:t>)/(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i="1" baseline="-25000" dirty="0" smtClean="0">
                <a:solidFill>
                  <a:srgbClr val="000090"/>
                </a:solidFill>
              </a:rPr>
              <a:t> </a:t>
            </a:r>
            <a:r>
              <a:rPr lang="en-US" i="1" dirty="0" smtClean="0">
                <a:solidFill>
                  <a:srgbClr val="000090"/>
                </a:solidFill>
              </a:rPr>
              <a:t>– 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i="1" dirty="0" smtClean="0">
                <a:solidFill>
                  <a:srgbClr val="000090"/>
                </a:solidFill>
              </a:rPr>
              <a:t>)</a:t>
            </a:r>
          </a:p>
          <a:p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R</a:t>
            </a:r>
            <a:r>
              <a:rPr lang="en-US" i="1" baseline="-25000" dirty="0" smtClean="0">
                <a:solidFill>
                  <a:srgbClr val="000090"/>
                </a:solidFill>
              </a:rPr>
              <a:t> </a:t>
            </a:r>
            <a:r>
              <a:rPr lang="en-US" i="1" dirty="0" smtClean="0">
                <a:solidFill>
                  <a:srgbClr val="000090"/>
                </a:solidFill>
              </a:rPr>
              <a:t>= s</a:t>
            </a:r>
            <a:r>
              <a:rPr lang="en-US" i="1" baseline="30000" dirty="0" smtClean="0">
                <a:solidFill>
                  <a:srgbClr val="000090"/>
                </a:solidFill>
              </a:rPr>
              <a:t>2</a:t>
            </a:r>
            <a:r>
              <a:rPr lang="en-US" i="1" dirty="0" smtClean="0">
                <a:solidFill>
                  <a:srgbClr val="000090"/>
                </a:solidFill>
              </a:rPr>
              <a:t> – 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i="1" baseline="-25000" dirty="0" smtClean="0">
                <a:solidFill>
                  <a:srgbClr val="000090"/>
                </a:solidFill>
              </a:rPr>
              <a:t> </a:t>
            </a:r>
            <a:r>
              <a:rPr lang="en-US" i="1" dirty="0" smtClean="0">
                <a:solidFill>
                  <a:srgbClr val="000090"/>
                </a:solidFill>
              </a:rPr>
              <a:t>– 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i="1" baseline="-25000" dirty="0" smtClean="0">
                <a:solidFill>
                  <a:srgbClr val="000090"/>
                </a:solidFill>
              </a:rPr>
              <a:t> </a:t>
            </a:r>
            <a:endParaRPr lang="en-US" dirty="0" smtClean="0">
              <a:solidFill>
                <a:srgbClr val="000090"/>
              </a:solidFill>
            </a:endParaRPr>
          </a:p>
          <a:p>
            <a:r>
              <a:rPr lang="en-US" i="1" dirty="0" err="1" smtClean="0">
                <a:solidFill>
                  <a:srgbClr val="000090"/>
                </a:solidFill>
              </a:rPr>
              <a:t>y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R</a:t>
            </a:r>
            <a:r>
              <a:rPr lang="en-US" i="1" baseline="-25000" dirty="0" smtClean="0">
                <a:solidFill>
                  <a:srgbClr val="000090"/>
                </a:solidFill>
              </a:rPr>
              <a:t> </a:t>
            </a:r>
            <a:r>
              <a:rPr lang="en-US" i="1" dirty="0" smtClean="0">
                <a:solidFill>
                  <a:srgbClr val="000090"/>
                </a:solidFill>
              </a:rPr>
              <a:t>= – </a:t>
            </a:r>
            <a:r>
              <a:rPr lang="en-US" i="1" dirty="0" err="1" smtClean="0">
                <a:solidFill>
                  <a:srgbClr val="000090"/>
                </a:solidFill>
              </a:rPr>
              <a:t>y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i="1" dirty="0" smtClean="0">
                <a:solidFill>
                  <a:srgbClr val="000090"/>
                </a:solidFill>
              </a:rPr>
              <a:t>+ s(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i="1" baseline="-25000" dirty="0" smtClean="0">
                <a:solidFill>
                  <a:srgbClr val="000090"/>
                </a:solidFill>
              </a:rPr>
              <a:t> </a:t>
            </a:r>
            <a:r>
              <a:rPr lang="en-US" i="1" dirty="0" smtClean="0">
                <a:solidFill>
                  <a:srgbClr val="000090"/>
                </a:solidFill>
              </a:rPr>
              <a:t>– 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i="1" dirty="0" smtClean="0">
                <a:solidFill>
                  <a:srgbClr val="000090"/>
                </a:solidFill>
              </a:rPr>
              <a:t>)</a:t>
            </a:r>
          </a:p>
          <a:p>
            <a:r>
              <a:rPr lang="en-US" i="1" dirty="0" smtClean="0">
                <a:solidFill>
                  <a:srgbClr val="000090"/>
                </a:solidFill>
              </a:rPr>
              <a:t>R = (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R</a:t>
            </a:r>
            <a:r>
              <a:rPr lang="en-US" i="1" baseline="-25000" dirty="0" smtClean="0">
                <a:solidFill>
                  <a:srgbClr val="000090"/>
                </a:solidFill>
              </a:rPr>
              <a:t>,</a:t>
            </a:r>
            <a:r>
              <a:rPr lang="en-US" i="1" dirty="0" smtClean="0">
                <a:solidFill>
                  <a:srgbClr val="000090"/>
                </a:solidFill>
              </a:rPr>
              <a:t> </a:t>
            </a:r>
            <a:r>
              <a:rPr lang="en-US" i="1" dirty="0" err="1" smtClean="0">
                <a:solidFill>
                  <a:srgbClr val="000090"/>
                </a:solidFill>
              </a:rPr>
              <a:t>y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R</a:t>
            </a:r>
            <a:r>
              <a:rPr lang="en-US" i="1" dirty="0" smtClean="0">
                <a:solidFill>
                  <a:srgbClr val="000090"/>
                </a:solidFill>
              </a:rPr>
              <a:t>)</a:t>
            </a:r>
          </a:p>
        </p:txBody>
      </p:sp>
      <p:sp>
        <p:nvSpPr>
          <p:cNvPr id="7" name="Decision 6"/>
          <p:cNvSpPr/>
          <p:nvPr/>
        </p:nvSpPr>
        <p:spPr>
          <a:xfrm>
            <a:off x="3556000" y="2794000"/>
            <a:ext cx="1447800" cy="596900"/>
          </a:xfrm>
          <a:prstGeom prst="flowChartDecision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P = Q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8" name="Decision 7"/>
          <p:cNvSpPr/>
          <p:nvPr/>
        </p:nvSpPr>
        <p:spPr>
          <a:xfrm>
            <a:off x="3505200" y="3822700"/>
            <a:ext cx="1549400" cy="596900"/>
          </a:xfrm>
          <a:prstGeom prst="flowChartDecision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-P = Q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9" name="Process 8"/>
          <p:cNvSpPr/>
          <p:nvPr/>
        </p:nvSpPr>
        <p:spPr>
          <a:xfrm>
            <a:off x="5524500" y="2817876"/>
            <a:ext cx="13462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rgbClr val="000090"/>
                </a:solidFill>
              </a:rPr>
              <a:t>R</a:t>
            </a:r>
            <a:r>
              <a:rPr lang="en-US" i="1" dirty="0" smtClean="0">
                <a:solidFill>
                  <a:srgbClr val="000090"/>
                </a:solidFill>
              </a:rPr>
              <a:t> </a:t>
            </a:r>
            <a:r>
              <a:rPr lang="en-US" i="1" dirty="0">
                <a:solidFill>
                  <a:srgbClr val="000090"/>
                </a:solidFill>
              </a:rPr>
              <a:t>= </a:t>
            </a:r>
            <a:r>
              <a:rPr lang="en-US" i="1" dirty="0" smtClean="0">
                <a:solidFill>
                  <a:srgbClr val="000090"/>
                </a:solidFill>
              </a:rPr>
              <a:t>(2x</a:t>
            </a:r>
            <a:r>
              <a:rPr lang="en-US" i="1" baseline="-25000" dirty="0" smtClean="0">
                <a:solidFill>
                  <a:srgbClr val="000090"/>
                </a:solidFill>
              </a:rPr>
              <a:t>R</a:t>
            </a:r>
            <a:r>
              <a:rPr lang="en-US" i="1" baseline="-25000" dirty="0">
                <a:solidFill>
                  <a:srgbClr val="000090"/>
                </a:solidFill>
              </a:rPr>
              <a:t>,</a:t>
            </a:r>
            <a:r>
              <a:rPr lang="en-US" i="1" dirty="0">
                <a:solidFill>
                  <a:srgbClr val="000090"/>
                </a:solidFill>
              </a:rPr>
              <a:t> </a:t>
            </a:r>
            <a:r>
              <a:rPr lang="en-US" i="1" dirty="0" smtClean="0">
                <a:solidFill>
                  <a:srgbClr val="000090"/>
                </a:solidFill>
              </a:rPr>
              <a:t>2y</a:t>
            </a:r>
            <a:r>
              <a:rPr lang="en-US" i="1" baseline="-25000" dirty="0" smtClean="0">
                <a:solidFill>
                  <a:srgbClr val="000090"/>
                </a:solidFill>
              </a:rPr>
              <a:t>R</a:t>
            </a:r>
            <a:r>
              <a:rPr lang="en-US" i="1" dirty="0">
                <a:solidFill>
                  <a:srgbClr val="000090"/>
                </a:solidFill>
              </a:rPr>
              <a:t>)</a:t>
            </a:r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>
          <a:xfrm flipV="1">
            <a:off x="5003800" y="3086100"/>
            <a:ext cx="571500" cy="6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  <a:endCxn id="8" idx="0"/>
          </p:cNvCxnSpPr>
          <p:nvPr/>
        </p:nvCxnSpPr>
        <p:spPr>
          <a:xfrm>
            <a:off x="4279900" y="3390900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rocess 13"/>
          <p:cNvSpPr/>
          <p:nvPr/>
        </p:nvSpPr>
        <p:spPr>
          <a:xfrm>
            <a:off x="5537200" y="3792728"/>
            <a:ext cx="13335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rgbClr val="000090"/>
                </a:solidFill>
              </a:rPr>
              <a:t>R</a:t>
            </a:r>
            <a:r>
              <a:rPr lang="en-US" i="1" dirty="0" smtClean="0">
                <a:solidFill>
                  <a:srgbClr val="000090"/>
                </a:solidFill>
              </a:rPr>
              <a:t> = ∞</a:t>
            </a:r>
          </a:p>
        </p:txBody>
      </p:sp>
      <p:cxnSp>
        <p:nvCxnSpPr>
          <p:cNvPr id="17" name="Straight Arrow Connector 16"/>
          <p:cNvCxnSpPr>
            <a:stCxn id="8" idx="3"/>
            <a:endCxn id="14" idx="1"/>
          </p:cNvCxnSpPr>
          <p:nvPr/>
        </p:nvCxnSpPr>
        <p:spPr>
          <a:xfrm flipV="1">
            <a:off x="5054600" y="4099052"/>
            <a:ext cx="482600" cy="22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2"/>
          </p:cNvCxnSpPr>
          <p:nvPr/>
        </p:nvCxnSpPr>
        <p:spPr>
          <a:xfrm>
            <a:off x="4279900" y="4419600"/>
            <a:ext cx="0" cy="723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279900" y="1765300"/>
            <a:ext cx="0" cy="1028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21023" y="1842572"/>
            <a:ext cx="1041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000090"/>
                </a:solidFill>
              </a:rPr>
              <a:t>P=(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i="1" dirty="0" err="1" smtClean="0">
                <a:solidFill>
                  <a:srgbClr val="000090"/>
                </a:solidFill>
              </a:rPr>
              <a:t>,y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P</a:t>
            </a:r>
            <a:r>
              <a:rPr lang="en-US" i="1" dirty="0" smtClean="0">
                <a:solidFill>
                  <a:srgbClr val="000090"/>
                </a:solidFill>
              </a:rPr>
              <a:t>)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21023" y="2073276"/>
            <a:ext cx="1173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000090"/>
                </a:solidFill>
              </a:rPr>
              <a:t>Q =(</a:t>
            </a:r>
            <a:r>
              <a:rPr lang="en-US" i="1" dirty="0" err="1" smtClean="0">
                <a:solidFill>
                  <a:srgbClr val="000090"/>
                </a:solidFill>
              </a:rPr>
              <a:t>x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i="1" dirty="0" err="1" smtClean="0">
                <a:solidFill>
                  <a:srgbClr val="000090"/>
                </a:solidFill>
              </a:rPr>
              <a:t>,y</a:t>
            </a:r>
            <a:r>
              <a:rPr lang="en-US" i="1" baseline="-25000" dirty="0" err="1" smtClean="0">
                <a:solidFill>
                  <a:srgbClr val="000090"/>
                </a:solidFill>
              </a:rPr>
              <a:t>Q</a:t>
            </a:r>
            <a:r>
              <a:rPr lang="en-US" i="1" dirty="0" smtClean="0">
                <a:solidFill>
                  <a:srgbClr val="00009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21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564</Words>
  <Application>Microsoft Macintosh PowerPoint</Application>
  <PresentationFormat>On-screen Show (4:3)</PresentationFormat>
  <Paragraphs>166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Mathematical Modeling</vt:lpstr>
      <vt:lpstr>Objective</vt:lpstr>
      <vt:lpstr>1. Discourse</vt:lpstr>
      <vt:lpstr>2. Style</vt:lpstr>
      <vt:lpstr>3. Audience</vt:lpstr>
      <vt:lpstr>Logical Framework ToolBox</vt:lpstr>
      <vt:lpstr>Pictoral Presentation</vt:lpstr>
      <vt:lpstr>Declarative (Algebraic) Presentation</vt:lpstr>
      <vt:lpstr>Dataflow Presentation</vt:lpstr>
      <vt:lpstr>Formal Presentation</vt:lpstr>
      <vt:lpstr>Logic ToolBox</vt:lpstr>
      <vt:lpstr>Logics</vt:lpstr>
      <vt:lpstr>Case Study First-Past the Post</vt:lpstr>
      <vt:lpstr>Objective</vt:lpstr>
      <vt:lpstr>Declarative Statement</vt:lpstr>
      <vt:lpstr>Objective</vt:lpstr>
      <vt:lpstr>Abstract Specification:  Each Vote is Counted Once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Carsten Schürmann</dc:creator>
  <cp:lastModifiedBy>Carsten Schürmann</cp:lastModifiedBy>
  <cp:revision>81</cp:revision>
  <dcterms:created xsi:type="dcterms:W3CDTF">2015-04-01T21:16:16Z</dcterms:created>
  <dcterms:modified xsi:type="dcterms:W3CDTF">2015-04-07T16:59:42Z</dcterms:modified>
</cp:coreProperties>
</file>